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323" r:id="rId3"/>
    <p:sldId id="257" r:id="rId4"/>
    <p:sldId id="307" r:id="rId5"/>
    <p:sldId id="321" r:id="rId6"/>
    <p:sldId id="324" r:id="rId7"/>
    <p:sldId id="312" r:id="rId8"/>
    <p:sldId id="320" r:id="rId9"/>
    <p:sldId id="322" r:id="rId10"/>
    <p:sldId id="326" r:id="rId11"/>
    <p:sldId id="319" r:id="rId12"/>
    <p:sldId id="325" r:id="rId13"/>
    <p:sldId id="314" r:id="rId14"/>
    <p:sldId id="285" r:id="rId15"/>
  </p:sldIdLst>
  <p:sldSz cx="12192000" cy="6858000"/>
  <p:notesSz cx="6735763" cy="98663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2125DB-398D-4038-BAAD-BBE8607FC754}" v="3" dt="2026-06-25T10:46:32.2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49" autoAdjust="0"/>
    <p:restoredTop sz="94660"/>
  </p:normalViewPr>
  <p:slideViewPr>
    <p:cSldViewPr snapToGrid="0">
      <p:cViewPr varScale="1">
        <p:scale>
          <a:sx n="58" d="100"/>
          <a:sy n="58" d="100"/>
        </p:scale>
        <p:origin x="4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Tuháček" userId="58185b9d-86fb-4b8f-abf8-69d805c0e042" providerId="ADAL" clId="{5102C5FF-7005-4E0C-AA0A-8D45FC43084B}"/>
    <pc:docChg chg="modSld">
      <pc:chgData name="Alexander Tuháček" userId="58185b9d-86fb-4b8f-abf8-69d805c0e042" providerId="ADAL" clId="{5102C5FF-7005-4E0C-AA0A-8D45FC43084B}" dt="2026-06-25T10:47:37.507" v="57" actId="20577"/>
      <pc:docMkLst>
        <pc:docMk/>
      </pc:docMkLst>
      <pc:sldChg chg="modSp mod">
        <pc:chgData name="Alexander Tuháček" userId="58185b9d-86fb-4b8f-abf8-69d805c0e042" providerId="ADAL" clId="{5102C5FF-7005-4E0C-AA0A-8D45FC43084B}" dt="2026-06-25T10:47:37.507" v="57" actId="20577"/>
        <pc:sldMkLst>
          <pc:docMk/>
          <pc:sldMk cId="2332579372" sldId="307"/>
        </pc:sldMkLst>
        <pc:spChg chg="mod">
          <ac:chgData name="Alexander Tuháček" userId="58185b9d-86fb-4b8f-abf8-69d805c0e042" providerId="ADAL" clId="{5102C5FF-7005-4E0C-AA0A-8D45FC43084B}" dt="2026-06-25T10:47:37.507" v="57" actId="20577"/>
          <ac:spMkLst>
            <pc:docMk/>
            <pc:sldMk cId="2332579372" sldId="307"/>
            <ac:spMk id="3" creationId="{B84DD7BC-84D3-513F-5C92-18B2EE66F03D}"/>
          </ac:spMkLst>
        </pc:spChg>
      </pc:sldChg>
      <pc:sldChg chg="modSp mod">
        <pc:chgData name="Alexander Tuháček" userId="58185b9d-86fb-4b8f-abf8-69d805c0e042" providerId="ADAL" clId="{5102C5FF-7005-4E0C-AA0A-8D45FC43084B}" dt="2026-06-25T10:46:43.603" v="31" actId="108"/>
        <pc:sldMkLst>
          <pc:docMk/>
          <pc:sldMk cId="1306521999" sldId="319"/>
        </pc:sldMkLst>
        <pc:spChg chg="mod">
          <ac:chgData name="Alexander Tuháček" userId="58185b9d-86fb-4b8f-abf8-69d805c0e042" providerId="ADAL" clId="{5102C5FF-7005-4E0C-AA0A-8D45FC43084B}" dt="2026-06-25T10:46:43.603" v="31" actId="108"/>
          <ac:spMkLst>
            <pc:docMk/>
            <pc:sldMk cId="1306521999" sldId="319"/>
            <ac:spMk id="6" creationId="{18EC2072-D0AE-B8BB-9D08-8B101BBB828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CA3C2-F482-4233-80E1-D6AA80813E5D}" type="datetimeFigureOut">
              <a:rPr lang="cs-CZ" smtClean="0"/>
              <a:t>25.06.2026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CEC96E-8950-433E-A199-C019D4A4E3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8354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CEC96E-8950-433E-A199-C019D4A4E31A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1238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CEC96E-8950-433E-A199-C019D4A4E31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0788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14861-5F35-195F-E857-5A9EEBD45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E03B7CA8-CFE6-D7D2-9253-1B9462A3E6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E0AC4A5-BB64-4279-B4D6-E142E6A2EE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B519326-A60B-BCE6-744A-9688F7BF9E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CEC96E-8950-433E-A199-C019D4A4E31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18980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CEC96E-8950-433E-A199-C019D4A4E31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4476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F30B86-162C-6247-85B8-8FB4131D8A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160AA77-F1DC-2251-2BFD-6C20C7BC39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8782DA4-D008-429F-DF19-00FC74B92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5FEB-FEF3-49D8-81BE-95F7283A896C}" type="datetimeFigureOut">
              <a:rPr lang="cs-CZ" smtClean="0"/>
              <a:t>25.06.2026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0633336-10AA-4A8A-1566-71D0B4ACC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0BC547C-4C8D-3433-ACDC-B11D825C1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85F1B-3CF7-4BF6-AF27-E44C17CF07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850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45AC6B-0274-7729-73BF-608E3F4BC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62521AF-91D4-2908-E7FE-403A4C737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81F62D9-B2A2-3A69-74B7-282E0686E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5FEB-FEF3-49D8-81BE-95F7283A896C}" type="datetimeFigureOut">
              <a:rPr lang="cs-CZ" smtClean="0"/>
              <a:t>25.06.2026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00BE652-0EE4-BE26-266C-16986758D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9A60CB9-ED0D-7308-241A-91614271C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85F1B-3CF7-4BF6-AF27-E44C17CF07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8374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E9E9F39-AC84-64E0-61B5-464FCB45F7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836DACA-296A-9DDE-EE81-8685381A86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176DF82-E06B-960A-D6EB-2D6E7663E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5FEB-FEF3-49D8-81BE-95F7283A896C}" type="datetimeFigureOut">
              <a:rPr lang="cs-CZ" smtClean="0"/>
              <a:t>25.06.2026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D575977-516A-D7C6-EAB7-C34F7927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51F10D8-5D24-3A7E-30DB-B1C484A0A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85F1B-3CF7-4BF6-AF27-E44C17CF07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3590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BCD022-2CA0-34E9-2F4D-CE72A2465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35BE7B-BEA1-CEF7-B969-99B85BBFB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6085622-2A36-9C67-FB12-F6C185C75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5FEB-FEF3-49D8-81BE-95F7283A896C}" type="datetimeFigureOut">
              <a:rPr lang="cs-CZ" smtClean="0"/>
              <a:t>25.06.2026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61D0BD8-A347-7FDB-0335-317443F84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6818A24-A441-2BEF-5DC8-B7F359E65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85F1B-3CF7-4BF6-AF27-E44C17CF07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3247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6F3947-E388-8B0D-9E07-4F23101B9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4457EE9-0CA9-5EFB-4A67-4BA4802423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40C00A0-D9B9-6F16-7463-5BE1DC913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5FEB-FEF3-49D8-81BE-95F7283A896C}" type="datetimeFigureOut">
              <a:rPr lang="cs-CZ" smtClean="0"/>
              <a:t>25.06.2026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1574E2E-06EB-AA5D-2A79-F1444EDBF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41E46F3-B5E4-BF76-F2AF-53B67768E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85F1B-3CF7-4BF6-AF27-E44C17CF07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2864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64193D-42B3-4BC0-B714-94B1FC8F6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225347F-8B44-C738-D184-B15E0CCE05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663ABFE-AA23-2A52-18CE-B0F4107463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FF494DC-A1E3-7480-BE92-0FDFF9A57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5FEB-FEF3-49D8-81BE-95F7283A896C}" type="datetimeFigureOut">
              <a:rPr lang="cs-CZ" smtClean="0"/>
              <a:t>25.06.2026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FE9E475-836F-B259-837C-A33011001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FCC5155-76B8-5991-E6E8-C3A188906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85F1B-3CF7-4BF6-AF27-E44C17CF07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0336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E79275-399B-0112-2A51-77E9DEB40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5917955-1757-8A1D-8330-1E93B7468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4B4B5DF-A3ED-94CD-8B4A-FE70F9329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83E748B-A42F-2A11-9417-F4A89AC8AA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504D07F4-08DB-07D7-2E52-38E584C425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DFF299E-4131-9593-D695-3FF585B42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5FEB-FEF3-49D8-81BE-95F7283A896C}" type="datetimeFigureOut">
              <a:rPr lang="cs-CZ" smtClean="0"/>
              <a:t>25.06.2026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25B89F9-B0D8-5BFA-DC7A-CDDC2DEF0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A752614-1B4B-F24C-5A86-75C1EFCFE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85F1B-3CF7-4BF6-AF27-E44C17CF07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0065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CBA5AC-179B-1E61-9F75-8FF94EDB8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F9E5AD8-2C0F-2116-E50F-5D1186532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5FEB-FEF3-49D8-81BE-95F7283A896C}" type="datetimeFigureOut">
              <a:rPr lang="cs-CZ" smtClean="0"/>
              <a:t>25.06.2026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B7EC0FE-2132-B3BB-06B0-AF81987F4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D0DFD4F-AB7F-A718-6137-3639ECFBD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85F1B-3CF7-4BF6-AF27-E44C17CF07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7837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B99329D-E68E-6CEC-846B-9D1B08F9B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5FEB-FEF3-49D8-81BE-95F7283A896C}" type="datetimeFigureOut">
              <a:rPr lang="cs-CZ" smtClean="0"/>
              <a:t>25.06.2026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0254DC5-08F8-2C8C-9D83-8358DA4E5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1728A7D-F16B-9DE5-309D-40E02EF5D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85F1B-3CF7-4BF6-AF27-E44C17CF07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059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FD3CDA-273D-3F8F-90E1-FA58FCA25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59CFC4-B9F9-F83F-0E5F-FBB49D43F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90A39E2-07A9-C3E3-6056-87BFFC75CE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D513868-7506-146F-BA07-3C425A6F5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5FEB-FEF3-49D8-81BE-95F7283A896C}" type="datetimeFigureOut">
              <a:rPr lang="cs-CZ" smtClean="0"/>
              <a:t>25.06.2026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E21946D-4292-5B3F-32C8-C58EEB244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BE00244-03B2-413C-74AB-D30BBFA38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85F1B-3CF7-4BF6-AF27-E44C17CF07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1744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CB3F0B-3816-F4B7-4CE9-576D3D83A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C168443-D963-93A4-646D-523290A420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1C168DE-1C3D-E57F-8D0E-7ADCC82319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B9FC919-9157-C4BA-5875-B7D1F9772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5FEB-FEF3-49D8-81BE-95F7283A896C}" type="datetimeFigureOut">
              <a:rPr lang="cs-CZ" smtClean="0"/>
              <a:t>25.06.2026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94A499E-FB35-4B13-A362-7C378CEDB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E2C60E3-E9AC-9F1E-4987-DF6EC6A5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85F1B-3CF7-4BF6-AF27-E44C17CF07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6948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822890B-B93D-2951-4590-E41E9C7BC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99AF7C1-E5D9-063A-F741-9F224196B8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88081BF-B10B-C061-6B90-96D314EBC4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CC5FEB-FEF3-49D8-81BE-95F7283A896C}" type="datetimeFigureOut">
              <a:rPr lang="cs-CZ" smtClean="0"/>
              <a:t>25.06.2026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734FC00-A6E8-61C3-33ED-4A1911CFC7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4F616D1-6705-E70D-D5C8-7B8AAEBB0F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085F1B-3CF7-4BF6-AF27-E44C17CF07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85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8" name="Rectangle 1037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0" name="Freeform: Shape 1039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4263B1C-25EB-DEEA-7114-B2AC6093C6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643467"/>
            <a:ext cx="4620584" cy="3550161"/>
          </a:xfrm>
        </p:spPr>
        <p:txBody>
          <a:bodyPr>
            <a:normAutofit/>
          </a:bodyPr>
          <a:lstStyle/>
          <a:p>
            <a:pPr algn="l"/>
            <a:r>
              <a:rPr lang="cs-CZ" sz="4400" b="1" dirty="0"/>
              <a:t>Veřejné zasedání zastupitelstva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479A5BD-1239-10FE-30BD-DB560A4C12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4645572"/>
            <a:ext cx="4620584" cy="1407606"/>
          </a:xfrm>
        </p:spPr>
        <p:txBody>
          <a:bodyPr>
            <a:normAutofit/>
          </a:bodyPr>
          <a:lstStyle/>
          <a:p>
            <a:pPr algn="l"/>
            <a:r>
              <a:rPr lang="cs-CZ" dirty="0"/>
              <a:t>25.6.2026</a:t>
            </a:r>
          </a:p>
          <a:p>
            <a:pPr algn="l"/>
            <a:r>
              <a:rPr lang="cs-CZ" dirty="0"/>
              <a:t>Obecní úřad Popovičky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1D1C0B4-B524-5744-351C-427C0517B7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90793" y="1203072"/>
            <a:ext cx="4119250" cy="5143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AIorK4ze_IJA5GmqDClQ1r93qdjmiW-1ib6WzgoJPWYRtaA0VUsMZj77U_qrI0Sf7GWKaC1uD8KzCuPWhV1L">
            <a:extLst>
              <a:ext uri="{FF2B5EF4-FFF2-40B4-BE49-F238E27FC236}">
                <a16:creationId xmlns:a16="http://schemas.microsoft.com/office/drawing/2014/main" id="{37313A6D-F9A4-D1D8-8731-4CC6AE9707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888" y="1203072"/>
            <a:ext cx="2693104" cy="802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6782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454ED-9F7B-5366-B2EA-1C16361BE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480E46-1ABF-4F11-EAC7-F1C4787CE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1" y="311482"/>
            <a:ext cx="9747454" cy="2923331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9) Schválení smlouvy o úpravě vzájemných práv a povinností vlastníků provozně souvisejících vodovodů a kanalizací se společností:</a:t>
            </a:r>
            <a:b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</a:br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IK – Invest 3 s.r.o.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FA50C08-EA1C-77BC-CA36-1B7BFCAB81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02231" y="571586"/>
            <a:ext cx="980168" cy="1223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3D30BF66-0B48-E507-2C8F-E713333AAF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1" y="3418070"/>
            <a:ext cx="1129777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Smlouva se nemění – pouze vlastník </a:t>
            </a:r>
            <a:endParaRPr lang="cs-CZ" altLang="cs-CZ" sz="2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cs-CZ" altLang="cs-CZ" sz="2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cs-CZ" altLang="cs-CZ" sz="2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3097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4F007-04B0-2B81-892B-82B7A30F78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E1C77E-A82F-1C0D-D9BC-0B08FE4A7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311483"/>
            <a:ext cx="10744199" cy="108023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10) Schválení zadání změny č. 2 ÚP</a:t>
            </a:r>
            <a:endParaRPr lang="cs-CZ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4FFB2A0-BCAA-B33E-9800-5A925F5A76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02231" y="571586"/>
            <a:ext cx="980168" cy="1223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144F6A0E-BB01-575A-113B-356A9743F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113" y="3607704"/>
            <a:ext cx="1129777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cs-CZ" altLang="cs-CZ" sz="2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cs-CZ" altLang="cs-CZ" sz="2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18EC2072-D0AE-B8BB-9D08-8B101BBB828C}"/>
              </a:ext>
            </a:extLst>
          </p:cNvPr>
          <p:cNvSpPr txBox="1"/>
          <p:nvPr/>
        </p:nvSpPr>
        <p:spPr>
          <a:xfrm>
            <a:off x="723900" y="1899430"/>
            <a:ext cx="1012108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Obec pro pořizování získala souhlas OŽP KU Str. kraje – změna nemá významný vliv z pohledu NATURA 200 a nevyžaduje se zpracování vyhodnocení vlivů SEA</a:t>
            </a:r>
            <a:endParaRPr lang="cs-CZ" sz="24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Zastupitelstvo ve své zákonné pravomoci tedy schvaluje zadání změny č. 2 ÚP </a:t>
            </a:r>
            <a:endParaRPr lang="cs-CZ" sz="24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Změna bude pořizována s prvky regulačního plánu (nyní je nesoulad v textové části územního plánu)</a:t>
            </a:r>
            <a:endParaRPr lang="cs-CZ" sz="24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Veřejné projednání bude sloučené se společným jednáním (dle nového stavebního zákona)</a:t>
            </a:r>
            <a:endParaRPr lang="cs-CZ" sz="2400" dirty="0">
              <a:solidFill>
                <a:srgbClr val="FF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</a:rPr>
              <a:t>Připomínky k návrhu změny se budou moci uplatnit při veřejném projednání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Na základě schváleného zadání bude vybrán zpracovatel změny č. 2</a:t>
            </a:r>
            <a:endParaRPr lang="cs-CZ" sz="24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521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58576C-419A-648D-E1E8-077DF11C1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F70796-463F-F061-D981-2DED3BAC0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311483"/>
            <a:ext cx="10744199" cy="1080230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11) Záměr zadání VŘ na zpracovatele (architektka) změny ÚP č. 2</a:t>
            </a:r>
            <a:endParaRPr lang="cs-CZ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5BA3D98-BB65-62BD-0214-842D9AFD2B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02231" y="571586"/>
            <a:ext cx="980168" cy="1223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CC036404-BD62-C2CD-3667-1B81502F8B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113" y="2274838"/>
            <a:ext cx="11297771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2400" dirty="0">
                <a:solidFill>
                  <a:srgbClr val="000000"/>
                </a:solidFill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Transparentní VŘ částka může převýšit 500 000,- Kč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2400" dirty="0">
                <a:solidFill>
                  <a:srgbClr val="000000"/>
                </a:solidFill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(Dříve nominovaný Ing. Arch. Jaroslav Sixta)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2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cs-CZ" altLang="cs-CZ" sz="2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663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63FB3E-4DCD-0259-9E41-D9C13BD83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BD0490-F28D-E0A4-722A-E790E9FBC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901" y="337469"/>
            <a:ext cx="10744199" cy="108023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12) Rozpočtové opatření - informace</a:t>
            </a:r>
            <a:endParaRPr lang="cs-CZ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2B3196B-CB11-E56A-0F70-2FEBB0F465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02231" y="571586"/>
            <a:ext cx="980168" cy="1223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7B2966F7-1DF9-0435-B166-BF026831C7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901" y="3867496"/>
            <a:ext cx="1161678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Pozn. </a:t>
            </a:r>
            <a:r>
              <a:rPr lang="cs-CZ" sz="2400" dirty="0"/>
              <a:t>Timika a budget do budoucna cca 50 tisíc Kč, a provozní náklady na energie atd…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cs-CZ" altLang="cs-CZ" sz="2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114B3C2B-5526-5EFD-1083-937C8E1635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901" y="2381950"/>
            <a:ext cx="11505883" cy="1485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5050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90D04-A61A-96FB-5203-84E22A27E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4257A70-EEAD-DFFC-9D17-F0737C213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5845" y="2576051"/>
            <a:ext cx="11031793" cy="4424516"/>
          </a:xfrm>
        </p:spPr>
        <p:txBody>
          <a:bodyPr>
            <a:normAutofit/>
          </a:bodyPr>
          <a:lstStyle/>
          <a:p>
            <a:pPr marL="178435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4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Diskuse </a:t>
            </a:r>
          </a:p>
          <a:p>
            <a:pPr marL="178435" indent="0" algn="ctr">
              <a:lnSpc>
                <a:spcPct val="115000"/>
              </a:lnSpc>
              <a:spcAft>
                <a:spcPts val="1000"/>
              </a:spcAft>
              <a:buNone/>
            </a:pPr>
            <a:endParaRPr lang="cs-CZ" sz="44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8435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4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Děkujeme za pozornost</a:t>
            </a:r>
          </a:p>
          <a:p>
            <a:pPr marL="178435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4400" b="1" dirty="0">
                <a:latin typeface="Calibri" panose="020F0502020204030204" pitchFamily="34" charset="0"/>
                <a:cs typeface="Times New Roman" panose="02020603050405020304" pitchFamily="18" charset="0"/>
              </a:rPr>
              <a:t>vaši zastupitelé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B69B4A7-3DB1-0167-B95E-446860B325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02231" y="571586"/>
            <a:ext cx="980168" cy="1223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AIorK4ze_IJA5GmqDClQ1r93qdjmiW-1ib6WzgoJPWYRtaA0VUsMZj77U_qrI0Sf7GWKaC1uD8KzCuPWhV1L">
            <a:extLst>
              <a:ext uri="{FF2B5EF4-FFF2-40B4-BE49-F238E27FC236}">
                <a16:creationId xmlns:a16="http://schemas.microsoft.com/office/drawing/2014/main" id="{7106557B-E1C5-5ACC-7D60-2803F58D02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1" y="571586"/>
            <a:ext cx="3609882" cy="1075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1240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7668B6-D6EC-48C4-D36E-D841737802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9674CC-114E-C660-4D13-2DB696463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2367280"/>
            <a:ext cx="10268565" cy="3820160"/>
          </a:xfrm>
        </p:spPr>
        <p:txBody>
          <a:bodyPr>
            <a:normAutofit fontScale="90000"/>
          </a:bodyPr>
          <a:lstStyle/>
          <a:p>
            <a:r>
              <a:rPr lang="cs-CZ" dirty="0"/>
              <a:t>Přeji krásný večer.</a:t>
            </a:r>
            <a:br>
              <a:rPr lang="cs-CZ" dirty="0"/>
            </a:br>
            <a:r>
              <a:rPr lang="cs-CZ" dirty="0"/>
              <a:t>Budeme dodržovat jednací řád viz. </a:t>
            </a:r>
            <a:r>
              <a:rPr lang="cs-CZ" b="1" dirty="0"/>
              <a:t>Článek 11</a:t>
            </a:r>
            <a:br>
              <a:rPr lang="cs-CZ" b="1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r>
              <a:rPr lang="cs-CZ" sz="2800" dirty="0"/>
              <a:t>Alexander Tuháček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7B77FBD-2F19-AAE4-89A6-17ED4C1EA0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02231" y="571586"/>
            <a:ext cx="980168" cy="1223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Nadpis 1">
            <a:extLst>
              <a:ext uri="{FF2B5EF4-FFF2-40B4-BE49-F238E27FC236}">
                <a16:creationId xmlns:a16="http://schemas.microsoft.com/office/drawing/2014/main" id="{0D89AB6E-5D2F-8786-3570-28541A17BA11}"/>
              </a:ext>
            </a:extLst>
          </p:cNvPr>
          <p:cNvSpPr txBox="1">
            <a:spLocks/>
          </p:cNvSpPr>
          <p:nvPr/>
        </p:nvSpPr>
        <p:spPr>
          <a:xfrm>
            <a:off x="609601" y="906644"/>
            <a:ext cx="10744199" cy="10802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868376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C46C4D6-C474-4E92-B52E-944C1118F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F15BA46-8503-CF30-2AC3-9A2013B28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10744199" cy="1080230"/>
          </a:xfrm>
        </p:spPr>
        <p:txBody>
          <a:bodyPr>
            <a:normAutofit/>
          </a:bodyPr>
          <a:lstStyle/>
          <a:p>
            <a:r>
              <a:rPr lang="cs-CZ" dirty="0"/>
              <a:t>Návrh programu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9BC2329-0F52-0978-34AC-1C73201054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02231" y="571586"/>
            <a:ext cx="980168" cy="1223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CEB2973E-6B98-4CC1-CFE1-D58CF87114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580" y="2064902"/>
            <a:ext cx="11184366" cy="4414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397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2D56F0-9BFB-48A3-7315-E81E42F7C8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CF58AB-B54A-AA7B-AD82-FD406F9AC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311483"/>
            <a:ext cx="10744199" cy="108023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Informace pro občany I.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4DD7BC-84D3-513F-5C92-18B2EE66F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899" y="1612490"/>
            <a:ext cx="10858500" cy="47489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/>
              <a:t>Zmařené investice (inventurní soupis k 31.12.2025) </a:t>
            </a:r>
          </a:p>
          <a:p>
            <a:r>
              <a:rPr lang="cs-CZ" sz="2400" dirty="0"/>
              <a:t>PPU posudek připraven bez rozpočtu</a:t>
            </a:r>
          </a:p>
          <a:p>
            <a:r>
              <a:rPr lang="cs-CZ" sz="2400" dirty="0"/>
              <a:t>Oslovena fa. D-Projekty – dodání podkladů řeší Advokátní kancelář KVB</a:t>
            </a:r>
          </a:p>
          <a:p>
            <a:pPr lvl="1"/>
            <a:r>
              <a:rPr lang="cs-CZ" sz="2000" dirty="0"/>
              <a:t>Položkové rozpočty</a:t>
            </a:r>
          </a:p>
          <a:p>
            <a:pPr lvl="1"/>
            <a:r>
              <a:rPr lang="cs-CZ" sz="2000" dirty="0"/>
              <a:t>Inženýring - vyjádření památkáři, VINCI lom, Konečný, Hynková, církev, atd…</a:t>
            </a:r>
          </a:p>
          <a:p>
            <a:endParaRPr lang="cs-CZ" sz="2400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sz="2400" b="1" dirty="0"/>
          </a:p>
          <a:p>
            <a:endParaRPr lang="cs-CZ" sz="2400" dirty="0"/>
          </a:p>
          <a:p>
            <a:pPr marL="0" indent="0">
              <a:buNone/>
            </a:pPr>
            <a:endParaRPr lang="cs-CZ" sz="2000" b="1" dirty="0"/>
          </a:p>
          <a:p>
            <a:pPr marL="0" indent="0">
              <a:buNone/>
            </a:pPr>
            <a:endParaRPr lang="cs-CZ" sz="20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75D5E42-D138-1F99-6865-A4AF703E3C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02231" y="571586"/>
            <a:ext cx="980168" cy="1223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9406E09C-4387-794B-ED45-377E013BA3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075" y="3663524"/>
            <a:ext cx="9880818" cy="291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579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80758C-B4DA-B224-8F48-B93F4F554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FA390B-5C6C-B139-BC01-95E3B69FB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311483"/>
            <a:ext cx="10744199" cy="108023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Informace pro občany II.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0C8293F-7F5F-328D-247B-322557268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899" y="1612490"/>
            <a:ext cx="9576239" cy="474898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400" b="1" dirty="0"/>
          </a:p>
          <a:p>
            <a:endParaRPr lang="cs-CZ" sz="2400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sz="2400" b="1" dirty="0"/>
          </a:p>
          <a:p>
            <a:endParaRPr lang="cs-CZ" sz="2400" dirty="0"/>
          </a:p>
          <a:p>
            <a:pPr marL="0" indent="0">
              <a:buNone/>
            </a:pPr>
            <a:endParaRPr lang="cs-CZ" sz="2000" b="1" dirty="0"/>
          </a:p>
          <a:p>
            <a:pPr marL="0" indent="0">
              <a:buNone/>
            </a:pPr>
            <a:endParaRPr lang="cs-CZ" sz="20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83DF93E-6983-378D-C71A-FA02445CDA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02231" y="571586"/>
            <a:ext cx="980168" cy="1223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5C4C35EE-C57A-A724-BECF-EA68BF55DC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899" y="993851"/>
            <a:ext cx="11297771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Právní služby pro obec Popovičky 2022 – 2026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cs-CZ" altLang="cs-CZ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Starostka Kučerová </a:t>
            </a:r>
            <a:r>
              <a:rPr lang="cs-CZ" altLang="cs-CZ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(560 613,- Kč) za pár měsíců…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cs-CZ" altLang="cs-CZ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Starosta Švehla/ Tuháček 18 840,- / </a:t>
            </a:r>
            <a:r>
              <a:rPr lang="cs-CZ" altLang="cs-CZ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měs</a:t>
            </a:r>
            <a:r>
              <a:rPr lang="cs-CZ" altLang="cs-CZ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(z toho min. ½ připadá na par. 106)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cs-CZ" altLang="cs-CZ" sz="2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CD4E7BE1-4293-B614-B5B8-0432203174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602190"/>
              </p:ext>
            </p:extLst>
          </p:nvPr>
        </p:nvGraphicFramePr>
        <p:xfrm>
          <a:off x="1113183" y="2769704"/>
          <a:ext cx="9489048" cy="3817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29739">
                  <a:extLst>
                    <a:ext uri="{9D8B030D-6E8A-4147-A177-3AD203B41FA5}">
                      <a16:colId xmlns:a16="http://schemas.microsoft.com/office/drawing/2014/main" val="2986154647"/>
                    </a:ext>
                  </a:extLst>
                </a:gridCol>
                <a:gridCol w="1537252">
                  <a:extLst>
                    <a:ext uri="{9D8B030D-6E8A-4147-A177-3AD203B41FA5}">
                      <a16:colId xmlns:a16="http://schemas.microsoft.com/office/drawing/2014/main" val="3424197666"/>
                    </a:ext>
                  </a:extLst>
                </a:gridCol>
                <a:gridCol w="1922057">
                  <a:extLst>
                    <a:ext uri="{9D8B030D-6E8A-4147-A177-3AD203B41FA5}">
                      <a16:colId xmlns:a16="http://schemas.microsoft.com/office/drawing/2014/main" val="1122842101"/>
                    </a:ext>
                  </a:extLst>
                </a:gridCol>
              </a:tblGrid>
              <a:tr h="51311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400" b="1" u="none" strike="noStrike" dirty="0">
                          <a:effectLst/>
                        </a:rPr>
                        <a:t>Název Advokátní kanceláře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400" b="1" u="none" strike="noStrike" dirty="0">
                          <a:effectLst/>
                        </a:rPr>
                        <a:t>     Rok 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2400" b="1" u="none" strike="noStrike" dirty="0">
                          <a:effectLst/>
                        </a:rPr>
                        <a:t>částka v Kč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b"/>
                </a:tc>
                <a:extLst>
                  <a:ext uri="{0D108BD9-81ED-4DB2-BD59-A6C34878D82A}">
                    <a16:rowId xmlns:a16="http://schemas.microsoft.com/office/drawing/2014/main" val="3823497772"/>
                  </a:ext>
                </a:extLst>
              </a:tr>
              <a:tr h="51311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400" u="none" strike="noStrike" dirty="0">
                          <a:effectLst/>
                        </a:rPr>
                        <a:t>MACH LEGAL, advokátní kancelář s.r.o.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2400" u="none" strike="noStrike" dirty="0">
                          <a:effectLst/>
                        </a:rPr>
                        <a:t>2022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2400" u="none" strike="noStrike">
                          <a:effectLst/>
                        </a:rPr>
                        <a:t>221 188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96805608"/>
                  </a:ext>
                </a:extLst>
              </a:tr>
              <a:tr h="51311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400" u="none" strike="noStrike" dirty="0">
                          <a:effectLst/>
                        </a:rPr>
                        <a:t>MACH LEGAL, advokátní kancelář s.r.o.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2400" u="none" strike="noStrike" dirty="0">
                          <a:effectLst/>
                        </a:rPr>
                        <a:t>2023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2400" u="none" strike="noStrike" dirty="0">
                          <a:effectLst/>
                        </a:rPr>
                        <a:t>339 425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65747415"/>
                  </a:ext>
                </a:extLst>
              </a:tr>
              <a:tr h="51311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400" u="none" strike="noStrike" dirty="0">
                          <a:effectLst/>
                        </a:rPr>
                        <a:t>KVB advokátní kancelář s.r.o.</a:t>
                      </a:r>
                      <a:endParaRPr lang="cs-CZ" sz="2400" b="1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2400" u="none" strike="noStrike" dirty="0">
                          <a:effectLst/>
                        </a:rPr>
                        <a:t>2023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2400" u="none" strike="noStrike">
                          <a:effectLst/>
                        </a:rPr>
                        <a:t>75 445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37694344"/>
                  </a:ext>
                </a:extLst>
              </a:tr>
              <a:tr h="51311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400" u="none" strike="noStrike" dirty="0">
                          <a:effectLst/>
                        </a:rPr>
                        <a:t>KVB advokátní kancelář s.r.o.</a:t>
                      </a:r>
                      <a:endParaRPr lang="cs-CZ" sz="2400" b="1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2400" u="none" strike="noStrike" dirty="0">
                          <a:effectLst/>
                        </a:rPr>
                        <a:t>2024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2400" u="none" strike="noStrike" dirty="0">
                          <a:effectLst/>
                        </a:rPr>
                        <a:t>194 752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69928998"/>
                  </a:ext>
                </a:extLst>
              </a:tr>
              <a:tr h="51311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400" u="none" strike="noStrike" dirty="0">
                          <a:effectLst/>
                        </a:rPr>
                        <a:t>KVB advokátní kancelář s.r.o.</a:t>
                      </a:r>
                      <a:endParaRPr lang="cs-CZ" sz="2400" b="1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2400" u="none" strike="noStrike" dirty="0">
                          <a:effectLst/>
                        </a:rPr>
                        <a:t>2025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2400" u="none" strike="noStrike" dirty="0">
                          <a:effectLst/>
                        </a:rPr>
                        <a:t>333 432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35678662"/>
                  </a:ext>
                </a:extLst>
              </a:tr>
              <a:tr h="51311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400" u="none" strike="noStrike" dirty="0">
                          <a:effectLst/>
                        </a:rPr>
                        <a:t>KVB advokátní kancelář s.r.o.</a:t>
                      </a:r>
                      <a:endParaRPr lang="cs-CZ" sz="2400" b="1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2400" u="none" strike="noStrike" dirty="0">
                          <a:effectLst/>
                        </a:rPr>
                        <a:t>2026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2400" u="none" strike="noStrike" dirty="0">
                          <a:effectLst/>
                        </a:rPr>
                        <a:t>*150 000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39481027"/>
                  </a:ext>
                </a:extLst>
              </a:tr>
            </a:tbl>
          </a:graphicData>
        </a:graphic>
      </p:graphicFrame>
      <p:sp>
        <p:nvSpPr>
          <p:cNvPr id="9" name="Rectangle 1">
            <a:extLst>
              <a:ext uri="{FF2B5EF4-FFF2-40B4-BE49-F238E27FC236}">
                <a16:creationId xmlns:a16="http://schemas.microsoft.com/office/drawing/2014/main" id="{FF854D2D-FB6B-53E5-D0FB-3DC3ACFF2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5218" y="6155819"/>
            <a:ext cx="11297771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 k 30.6.2026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cs-CZ" altLang="cs-CZ" sz="2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048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6F093-89EE-EB53-11DE-DCDA99F00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F34B59-CE73-E0AD-3A91-A07EC723E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117" y="571586"/>
            <a:ext cx="9409342" cy="1482427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5) </a:t>
            </a:r>
            <a:r>
              <a:rPr lang="cs-CZ" dirty="0"/>
              <a:t>Vyhodnocení VŘ - Obnova PSOV (Přečerpávací stanice odpadních vod)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7FB1046-E418-2110-0F45-8405BFE977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02231" y="571586"/>
            <a:ext cx="980168" cy="1223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ástupný obsah 2">
            <a:extLst>
              <a:ext uri="{FF2B5EF4-FFF2-40B4-BE49-F238E27FC236}">
                <a16:creationId xmlns:a16="http://schemas.microsoft.com/office/drawing/2014/main" id="{55E18A80-30E8-056F-B036-8EABD3FC4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6847" y="6030424"/>
            <a:ext cx="3459616" cy="5119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chemeClr val="bg1"/>
                </a:solidFill>
              </a:rPr>
              <a:t>Stav kolem roku 2050</a:t>
            </a:r>
          </a:p>
          <a:p>
            <a:endParaRPr lang="cs-CZ" sz="2400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sz="2400" b="1" dirty="0"/>
          </a:p>
          <a:p>
            <a:endParaRPr lang="cs-CZ" sz="2400" dirty="0"/>
          </a:p>
          <a:p>
            <a:pPr marL="0" indent="0">
              <a:buNone/>
            </a:pPr>
            <a:endParaRPr lang="cs-CZ" sz="2000" b="1" dirty="0"/>
          </a:p>
          <a:p>
            <a:pPr marL="0" indent="0">
              <a:buNone/>
            </a:pPr>
            <a:endParaRPr lang="cs-CZ" sz="2000" b="1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3F412F2-B797-5496-F267-0831C521A8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743" y="3152334"/>
            <a:ext cx="9522740" cy="3039172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AF8FD12E-F619-ED4F-BBB0-58BFC40AAB3B}"/>
              </a:ext>
            </a:extLst>
          </p:cNvPr>
          <p:cNvSpPr txBox="1"/>
          <p:nvPr/>
        </p:nvSpPr>
        <p:spPr>
          <a:xfrm>
            <a:off x="495741" y="2321337"/>
            <a:ext cx="1038221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dirty="0"/>
              <a:t>Lokality: ul. Na Stádlech, Pod Skalkou, Ke Kostelu, Petrovy Vrchy, Za Stodolou</a:t>
            </a:r>
            <a:br>
              <a:rPr lang="cs-CZ" sz="2400" dirty="0"/>
            </a:b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613279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5E7357-4257-4075-B65B-A1380375C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9014ED-0DE6-ACB9-9935-C6FC4AA70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702" y="1183581"/>
            <a:ext cx="11206343" cy="1080230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6) Schválení závěrečného účtu obce</a:t>
            </a:r>
            <a:b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</a:br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    Zprávy o výsledku hospodaření obce </a:t>
            </a:r>
            <a:b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</a:br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    za rok 2025 </a:t>
            </a:r>
            <a:br>
              <a:rPr lang="cs-CZ" dirty="0"/>
            </a:br>
            <a:endParaRPr lang="cs-CZ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C2824E2-8070-41B1-D2E7-F569FEBF06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02231" y="571586"/>
            <a:ext cx="980168" cy="1223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Nadpis 1">
            <a:extLst>
              <a:ext uri="{FF2B5EF4-FFF2-40B4-BE49-F238E27FC236}">
                <a16:creationId xmlns:a16="http://schemas.microsoft.com/office/drawing/2014/main" id="{E1E73D3F-DC56-9CBA-41E4-1B61D302CAE6}"/>
              </a:ext>
            </a:extLst>
          </p:cNvPr>
          <p:cNvSpPr txBox="1">
            <a:spLocks/>
          </p:cNvSpPr>
          <p:nvPr/>
        </p:nvSpPr>
        <p:spPr>
          <a:xfrm>
            <a:off x="699305" y="2755766"/>
            <a:ext cx="10234165" cy="36768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    </a:t>
            </a:r>
            <a:br>
              <a:rPr lang="cs-CZ" dirty="0"/>
            </a:br>
            <a:r>
              <a:rPr lang="cs-CZ" dirty="0"/>
              <a:t>  </a:t>
            </a:r>
            <a:br>
              <a:rPr lang="cs-CZ" dirty="0"/>
            </a:br>
            <a:endParaRPr lang="cs-CZ" sz="29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Finanční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rozpočtov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hospodaření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obce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za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rok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</a:t>
            </a: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skončil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přebytkem</a:t>
            </a: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</a:t>
            </a: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výši</a:t>
            </a: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986 520,04 </a:t>
            </a:r>
            <a:r>
              <a:rPr lang="en-US" sz="28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Kč</a:t>
            </a: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Skutečné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rozpočtové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příjmy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 31.12.202</a:t>
            </a: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činily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15 672 290,52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Kč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Skutečné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rozpočtové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výdaje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 31.12.202</a:t>
            </a: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činily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14 685 770,48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Kč</a:t>
            </a:r>
            <a:endParaRPr lang="cs-CZ" sz="2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Zprávy o výsledku hospodaření z 01.04.2026 nebyly při přezkoumání hospodaření územního celku obce Popovičky za rok 2025 zjištěny </a:t>
            </a:r>
            <a:r>
              <a:rPr lang="cs-CZ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žádné chyby a nedostatky</a:t>
            </a: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kromě dílčích nedostatků.</a:t>
            </a:r>
          </a:p>
          <a:p>
            <a:endParaRPr lang="cs-CZ" sz="3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cs-CZ" sz="29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2895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26D33-A582-C5F0-6EC7-5D5B022958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68E78B-80C5-DE51-3C5C-9B812E8A7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311483"/>
            <a:ext cx="8911713" cy="1080230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7) Schválení účetní závěrky obce Popovičky za rok 2025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C00AC6E-260A-641A-27CE-0F340BDE39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02231" y="571586"/>
            <a:ext cx="980168" cy="1223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63224CC6-24C9-B71C-7328-FCFEDB3E4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1" y="1531440"/>
            <a:ext cx="11297771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Předmětem projednání účetní závěrky je schválení účetního výsledku hospodaření za rok 2025 po zdanění ve výši 3 420 118,59 Kč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cs-CZ" altLang="cs-CZ" sz="2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Rozvaha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 31.12.2025</a:t>
            </a:r>
            <a:endParaRPr lang="cs-CZ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Výkaz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zisku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ztrát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 31.12.202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Příloha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 31.12.202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Výkaz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rozpočtu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FIN 2-12 M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sestavený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 31.12.202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nventur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majetku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závazků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 31.12.2025</a:t>
            </a:r>
            <a:endParaRPr lang="cs-CZ" altLang="cs-CZ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905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E75D72-325E-2612-D63D-57363AC4C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A499CE-E0D6-E4A6-C05F-53FCB76BA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1" y="311482"/>
            <a:ext cx="9747454" cy="2205575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8) Schválení uzavření smlouvy o vykonání přezkoumání hospodaření obce Popovičky za rok 2026 se společností ATLAS AUDIT s.r.o.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B3A199F-FD8B-AD25-50C5-FFC7B8ED3A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02231" y="571586"/>
            <a:ext cx="980168" cy="1223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25F65EFD-9D8B-891A-3824-1FB6D2F7E0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8920" y="3303639"/>
            <a:ext cx="10783479" cy="1895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4832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c941c418-a88d-4f05-88fd-0b272d82e980}" enabled="0" method="" siteId="{c941c418-a88d-4f05-88fd-0b272d82e98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32547</TotalTime>
  <Words>634</Words>
  <Application>Microsoft Office PowerPoint</Application>
  <PresentationFormat>Širokoúhlá obrazovka</PresentationFormat>
  <Paragraphs>101</Paragraphs>
  <Slides>14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Motiv Office</vt:lpstr>
      <vt:lpstr>Veřejné zasedání zastupitelstva </vt:lpstr>
      <vt:lpstr>Přeji krásný večer. Budeme dodržovat jednací řád viz. Článek 11    Alexander Tuháček</vt:lpstr>
      <vt:lpstr>Návrh programu </vt:lpstr>
      <vt:lpstr>Informace pro občany I.</vt:lpstr>
      <vt:lpstr>Informace pro občany II.</vt:lpstr>
      <vt:lpstr>5) Vyhodnocení VŘ - Obnova PSOV (Přečerpávací stanice odpadních vod) </vt:lpstr>
      <vt:lpstr>6) Schválení závěrečného účtu obce     Zprávy o výsledku hospodaření obce      za rok 2025  </vt:lpstr>
      <vt:lpstr>7) Schválení účetní závěrky obce Popovičky za rok 2025</vt:lpstr>
      <vt:lpstr>8) Schválení uzavření smlouvy o vykonání přezkoumání hospodaření obce Popovičky za rok 2026 se společností ATLAS AUDIT s.r.o.</vt:lpstr>
      <vt:lpstr>9) Schválení smlouvy o úpravě vzájemných práv a povinností vlastníků provozně souvisejících vodovodů a kanalizací se společností: IK – Invest 3 s.r.o.</vt:lpstr>
      <vt:lpstr>10) Schválení zadání změny č. 2 ÚP</vt:lpstr>
      <vt:lpstr>11) Záměr zadání VŘ na zpracovatele (architektka) změny ÚP č. 2</vt:lpstr>
      <vt:lpstr>12) Rozpočtové opatření - informace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 Tuháčková</dc:creator>
  <cp:lastModifiedBy>Alexander Tuháček</cp:lastModifiedBy>
  <cp:revision>73</cp:revision>
  <cp:lastPrinted>2026-03-27T16:07:19Z</cp:lastPrinted>
  <dcterms:created xsi:type="dcterms:W3CDTF">2025-06-01T09:51:21Z</dcterms:created>
  <dcterms:modified xsi:type="dcterms:W3CDTF">2026-06-25T10:47:40Z</dcterms:modified>
</cp:coreProperties>
</file>