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23" r:id="rId3"/>
    <p:sldId id="257" r:id="rId4"/>
    <p:sldId id="307" r:id="rId5"/>
    <p:sldId id="328" r:id="rId6"/>
    <p:sldId id="324" r:id="rId7"/>
    <p:sldId id="312" r:id="rId8"/>
    <p:sldId id="320" r:id="rId9"/>
    <p:sldId id="322" r:id="rId10"/>
    <p:sldId id="326" r:id="rId11"/>
    <p:sldId id="319" r:id="rId12"/>
    <p:sldId id="325" r:id="rId13"/>
    <p:sldId id="314" r:id="rId14"/>
    <p:sldId id="327" r:id="rId15"/>
    <p:sldId id="329" r:id="rId16"/>
  </p:sldIdLst>
  <p:sldSz cx="12192000" cy="6858000"/>
  <p:notesSz cx="6735763" cy="98663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49" autoAdjust="0"/>
    <p:restoredTop sz="94660"/>
  </p:normalViewPr>
  <p:slideViewPr>
    <p:cSldViewPr snapToGrid="0">
      <p:cViewPr varScale="1">
        <p:scale>
          <a:sx n="76" d="100"/>
          <a:sy n="76" d="100"/>
        </p:scale>
        <p:origin x="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6CA3C2-F482-4233-80E1-D6AA80813E5D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EC96E-8950-433E-A199-C019D4A4E3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8354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CEC96E-8950-433E-A199-C019D4A4E31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1238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14861-5F35-195F-E857-5A9EEBD45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03B7CA8-CFE6-D7D2-9253-1B9462A3E6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E0AC4A5-BB64-4279-B4D6-E142E6A2EE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B519326-A60B-BCE6-744A-9688F7BF9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CEC96E-8950-433E-A199-C019D4A4E31A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1898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CEC96E-8950-433E-A199-C019D4A4E31A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4476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30B86-162C-6247-85B8-8FB4131D8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160AA77-F1DC-2251-2BFD-6C20C7BC3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8782DA4-D008-429F-DF19-00FC74B92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5FEB-FEF3-49D8-81BE-95F7283A896C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633336-10AA-4A8A-1566-71D0B4ACC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0BC547C-4C8D-3433-ACDC-B11D825C1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5F1B-3CF7-4BF6-AF27-E44C17CF078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850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BCD022-2CA0-34E9-2F4D-CE72A2465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135BE7B-BEA1-CEF7-B969-99B85BBFB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6085622-2A36-9C67-FB12-F6C185C75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5FEB-FEF3-49D8-81BE-95F7283A896C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1D0BD8-A347-7FDB-0335-317443F8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6818A24-A441-2BEF-5DC8-B7F359E65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5F1B-3CF7-4BF6-AF27-E44C17CF078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324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6F3947-E388-8B0D-9E07-4F23101B9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4457EE9-0CA9-5EFB-4A67-4BA480242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40C00A0-D9B9-6F16-7463-5BE1DC913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5FEB-FEF3-49D8-81BE-95F7283A896C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1574E2E-06EB-AA5D-2A79-F1444EDBF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41E46F3-B5E4-BF76-F2AF-53B67768E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5F1B-3CF7-4BF6-AF27-E44C17CF078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2864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4193D-42B3-4BC0-B714-94B1FC8F6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225347F-8B44-C738-D184-B15E0CCE05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663ABFE-AA23-2A52-18CE-B0F4107463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FF494DC-A1E3-7480-BE92-0FDFF9A57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5FEB-FEF3-49D8-81BE-95F7283A896C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FE9E475-836F-B259-837C-A33011001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FCC5155-76B8-5991-E6E8-C3A18890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5F1B-3CF7-4BF6-AF27-E44C17CF078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0336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E79275-399B-0112-2A51-77E9DEB40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5917955-1757-8A1D-8330-1E93B7468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4B4B5DF-A3ED-94CD-8B4A-FE70F9329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83E748B-A42F-2A11-9417-F4A89AC8AA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04D07F4-08DB-07D7-2E52-38E584C425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DFF299E-4131-9593-D695-3FF585B42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5FEB-FEF3-49D8-81BE-95F7283A896C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25B89F9-B0D8-5BFA-DC7A-CDDC2DEF0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A752614-1B4B-F24C-5A86-75C1EFCFE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5F1B-3CF7-4BF6-AF27-E44C17CF078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006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CBA5AC-179B-1E61-9F75-8FF94EDB8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F9E5AD8-2C0F-2116-E50F-5D1186532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5FEB-FEF3-49D8-81BE-95F7283A896C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B7EC0FE-2132-B3BB-06B0-AF81987F4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D0DFD4F-AB7F-A718-6137-3639ECFBD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5F1B-3CF7-4BF6-AF27-E44C17CF078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783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B99329D-E68E-6CEC-846B-9D1B08F9B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5FEB-FEF3-49D8-81BE-95F7283A896C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0254DC5-08F8-2C8C-9D83-8358DA4E5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1728A7D-F16B-9DE5-309D-40E02EF5D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5F1B-3CF7-4BF6-AF27-E44C17CF078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059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FD3CDA-273D-3F8F-90E1-FA58FCA25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59CFC4-B9F9-F83F-0E5F-FBB49D43F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90A39E2-07A9-C3E3-6056-87BFFC75C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D513868-7506-146F-BA07-3C425A6F5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5FEB-FEF3-49D8-81BE-95F7283A896C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E21946D-4292-5B3F-32C8-C58EEB244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BE00244-03B2-413C-74AB-D30BBFA38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5F1B-3CF7-4BF6-AF27-E44C17CF078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1744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CB3F0B-3816-F4B7-4CE9-576D3D83A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C168443-D963-93A4-646D-523290A420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1C168DE-1C3D-E57F-8D0E-7ADCC8231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B9FC919-9157-C4BA-5875-B7D1F9772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5FEB-FEF3-49D8-81BE-95F7283A896C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4A499E-FB35-4B13-A362-7C378CEDB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E2C60E3-E9AC-9F1E-4987-DF6EC6A5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5F1B-3CF7-4BF6-AF27-E44C17CF078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6948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45AC6B-0274-7729-73BF-608E3F4BC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62521AF-91D4-2908-E7FE-403A4C737E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81F62D9-B2A2-3A69-74B7-282E0686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5FEB-FEF3-49D8-81BE-95F7283A896C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00BE652-0EE4-BE26-266C-16986758D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9A60CB9-ED0D-7308-241A-91614271C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5F1B-3CF7-4BF6-AF27-E44C17CF078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8374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E9E9F39-AC84-64E0-61B5-464FCB45F7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836DACA-296A-9DDE-EE81-8685381A8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176DF82-E06B-960A-D6EB-2D6E7663E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5FEB-FEF3-49D8-81BE-95F7283A896C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D575977-516A-D7C6-EAB7-C34F7927F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51F10D8-5D24-3A7E-30DB-B1C484A0A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5F1B-3CF7-4BF6-AF27-E44C17CF078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359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822890B-B93D-2951-4590-E41E9C7BC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99AF7C1-E5D9-063A-F741-9F224196B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88081BF-B10B-C061-6B90-96D314EBC4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CC5FEB-FEF3-49D8-81BE-95F7283A896C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734FC00-A6E8-61C3-33ED-4A1911CFC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4F616D1-6705-E70D-D5C8-7B8AAEBB0F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085F1B-3CF7-4BF6-AF27-E44C17CF078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853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Freeform: Shape 1039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4263B1C-25EB-DEEA-7114-B2AC6093C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3550161"/>
          </a:xfrm>
        </p:spPr>
        <p:txBody>
          <a:bodyPr>
            <a:normAutofit/>
          </a:bodyPr>
          <a:lstStyle/>
          <a:p>
            <a:pPr algn="l"/>
            <a:r>
              <a:rPr lang="cs-CZ" sz="4400" b="1" dirty="0"/>
              <a:t>Veřejné zasedání zastupitelstva 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479A5BD-1239-10FE-30BD-DB560A4C12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4645572"/>
            <a:ext cx="4620584" cy="1407606"/>
          </a:xfrm>
        </p:spPr>
        <p:txBody>
          <a:bodyPr>
            <a:normAutofit/>
          </a:bodyPr>
          <a:lstStyle/>
          <a:p>
            <a:pPr algn="l"/>
            <a:r>
              <a:rPr lang="cs-CZ" dirty="0"/>
              <a:t>25. 9. 2026</a:t>
            </a:r>
          </a:p>
          <a:p>
            <a:pPr algn="l"/>
            <a:r>
              <a:rPr lang="cs-CZ" dirty="0"/>
              <a:t>Obecní úřad Popovičky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1D1C0B4-B524-5744-351C-427C0517B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90793" y="1203072"/>
            <a:ext cx="4119250" cy="514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782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668B6-D6EC-48C4-D36E-D84173780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9674CC-114E-C660-4D13-2DB696463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367280"/>
            <a:ext cx="10268565" cy="3820160"/>
          </a:xfrm>
        </p:spPr>
        <p:txBody>
          <a:bodyPr>
            <a:normAutofit fontScale="90000"/>
          </a:bodyPr>
          <a:lstStyle/>
          <a:p>
            <a:r>
              <a:rPr lang="cs-CZ" dirty="0"/>
              <a:t>Přeji krásný večer.</a:t>
            </a:r>
            <a:br>
              <a:rPr lang="cs-CZ" dirty="0"/>
            </a:br>
            <a:r>
              <a:rPr lang="cs-CZ" dirty="0"/>
              <a:t>Budeme dodržovat jednací řád viz. </a:t>
            </a:r>
            <a:r>
              <a:rPr lang="cs-CZ" b="1" dirty="0"/>
              <a:t>Článek 11</a:t>
            </a:r>
            <a:br>
              <a:rPr lang="cs-CZ" b="1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r>
              <a:rPr lang="cs-CZ" sz="2800" dirty="0"/>
              <a:t>Alexander Tuháček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7B77FBD-2F19-AAE4-89A6-17ED4C1EA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2231" y="571586"/>
            <a:ext cx="980168" cy="122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0D89AB6E-5D2F-8786-3570-28541A17BA11}"/>
              </a:ext>
            </a:extLst>
          </p:cNvPr>
          <p:cNvSpPr txBox="1">
            <a:spLocks/>
          </p:cNvSpPr>
          <p:nvPr/>
        </p:nvSpPr>
        <p:spPr>
          <a:xfrm>
            <a:off x="609601" y="906644"/>
            <a:ext cx="10744199" cy="108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68376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F15BA46-8503-CF30-2AC3-9A2013B2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10744199" cy="1080230"/>
          </a:xfrm>
        </p:spPr>
        <p:txBody>
          <a:bodyPr>
            <a:normAutofit/>
          </a:bodyPr>
          <a:lstStyle/>
          <a:p>
            <a:r>
              <a:rPr lang="cs-CZ" dirty="0"/>
              <a:t>Návrh programu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9BC2329-0F52-0978-34AC-1C7320105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2231" y="571586"/>
            <a:ext cx="980168" cy="122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9B50FBE2-95A2-7111-7477-70DC0D279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04" y="1795577"/>
            <a:ext cx="9181674" cy="446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397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D56F0-9BFB-48A3-7315-E81E42F7C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CF58AB-B54A-AA7B-AD82-FD406F9AC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311483"/>
            <a:ext cx="10744199" cy="108023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</a:rPr>
              <a:t>Informace pro občany I.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84DD7BC-84D3-513F-5C92-18B2EE66F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899" y="1612490"/>
            <a:ext cx="10858500" cy="4748981"/>
          </a:xfrm>
        </p:spPr>
        <p:txBody>
          <a:bodyPr>
            <a:normAutofit/>
          </a:bodyPr>
          <a:lstStyle/>
          <a:p>
            <a:endParaRPr lang="cs-CZ" sz="2400" b="1" dirty="0"/>
          </a:p>
          <a:p>
            <a:pPr marL="0" indent="0">
              <a:buNone/>
            </a:pPr>
            <a:r>
              <a:rPr lang="cs-CZ" sz="3600" dirty="0"/>
              <a:t>V rámci transparentnosti již neděláme žádné zásadní rozhodnutí na konci tohoto volebního období (viz. rok 2022)</a:t>
            </a:r>
          </a:p>
          <a:p>
            <a:endParaRPr lang="cs-CZ" sz="2400" b="1" dirty="0"/>
          </a:p>
          <a:p>
            <a:r>
              <a:rPr lang="cs-CZ" sz="2400" b="1" dirty="0"/>
              <a:t>Odloženo – zadávací řízení na projektant FARA</a:t>
            </a:r>
          </a:p>
          <a:p>
            <a:r>
              <a:rPr lang="cs-CZ" sz="2400" b="1"/>
              <a:t>Odloženo – zadávací řízení </a:t>
            </a:r>
            <a:r>
              <a:rPr lang="cs-CZ" sz="2400" b="1" dirty="0"/>
              <a:t>na zpracovatele  (architekt) změny ÚP č. 2</a:t>
            </a:r>
          </a:p>
          <a:p>
            <a:r>
              <a:rPr lang="cs-CZ" sz="2400" b="1" dirty="0"/>
              <a:t>Odloženo - prodej pozemků v rámci úprav a narovnání </a:t>
            </a:r>
          </a:p>
          <a:p>
            <a:endParaRPr lang="cs-CZ" sz="2400" dirty="0"/>
          </a:p>
          <a:p>
            <a:pPr marL="0" indent="0">
              <a:buNone/>
            </a:pPr>
            <a:endParaRPr lang="cs-CZ" sz="2400" b="1" dirty="0"/>
          </a:p>
          <a:p>
            <a:pPr marL="0" indent="0">
              <a:buNone/>
            </a:pPr>
            <a:endParaRPr lang="cs-CZ" sz="2400" b="1" dirty="0"/>
          </a:p>
          <a:p>
            <a:endParaRPr lang="cs-CZ" sz="2400" dirty="0"/>
          </a:p>
          <a:p>
            <a:pPr marL="0" indent="0">
              <a:buNone/>
            </a:pPr>
            <a:endParaRPr lang="cs-CZ" sz="2000" b="1" dirty="0"/>
          </a:p>
          <a:p>
            <a:pPr marL="0" indent="0">
              <a:buNone/>
            </a:pPr>
            <a:endParaRPr lang="cs-CZ" sz="2000" b="1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75D5E42-D138-1F99-6865-A4AF703E3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2231" y="571586"/>
            <a:ext cx="980168" cy="122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579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ADA71-A5FF-F76E-9CE4-409EE8EC4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2A0608-144B-B1CE-78A9-D11F473B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311483"/>
            <a:ext cx="10744199" cy="108023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</a:rPr>
              <a:t>Informace pro občany II.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AAD1BBE-4280-F8F2-A4BD-4A9A05591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391714"/>
            <a:ext cx="10972798" cy="496975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3600" dirty="0"/>
              <a:t>Připojení na “Želivku“ – voda,  voda, voda…</a:t>
            </a:r>
          </a:p>
          <a:p>
            <a:pPr marL="0" indent="0">
              <a:buNone/>
            </a:pPr>
            <a:endParaRPr lang="cs-CZ" sz="3600" dirty="0"/>
          </a:p>
          <a:p>
            <a:pPr marL="0" indent="0">
              <a:buNone/>
            </a:pPr>
            <a:r>
              <a:rPr lang="cs-CZ" sz="3000" b="1" dirty="0">
                <a:solidFill>
                  <a:srgbClr val="FF0000"/>
                </a:solidFill>
              </a:rPr>
              <a:t>Cena v r. 2026 vodné/ </a:t>
            </a:r>
            <a:r>
              <a:rPr lang="cs-CZ" sz="3000" b="1" dirty="0" err="1">
                <a:solidFill>
                  <a:srgbClr val="FF0000"/>
                </a:solidFill>
              </a:rPr>
              <a:t>stočně</a:t>
            </a:r>
            <a:r>
              <a:rPr lang="cs-CZ" sz="3000" b="1" dirty="0">
                <a:solidFill>
                  <a:srgbClr val="FF0000"/>
                </a:solidFill>
              </a:rPr>
              <a:t> 130,71 Kč/m3 po přepojení na Želivku by cena byla cca. 182,18 Kč/m3 </a:t>
            </a:r>
          </a:p>
          <a:p>
            <a:endParaRPr lang="cs-CZ" sz="2400" b="1" dirty="0"/>
          </a:p>
          <a:p>
            <a:r>
              <a:rPr lang="cs-CZ" dirty="0"/>
              <a:t>Obec prodává vodu obyvatelům na cenu 57,93 s DPH/m3. Celkové náklady na Želivku se vyšplhají na 109,40 Kč. S DPH/m3. (Voda z Želivky včetně vodojemu je provozována soukromou firmou, cena pro obec je stanovena na 77,40 Kč s DPH/m3.)</a:t>
            </a:r>
          </a:p>
          <a:p>
            <a:r>
              <a:rPr lang="cs-CZ" dirty="0"/>
              <a:t>Připojení je možné  v řádu 3-4 měsíců  při investici cca 500 tis. Kč</a:t>
            </a:r>
          </a:p>
          <a:p>
            <a:r>
              <a:rPr lang="cs-CZ" dirty="0"/>
              <a:t>Kvalita vody z vlastních vrtů je dle norem a vydatnost vrtu plně dostačující a to i v suchém letním období</a:t>
            </a:r>
          </a:p>
          <a:p>
            <a:endParaRPr lang="cs-CZ" sz="2400" b="1" dirty="0"/>
          </a:p>
          <a:p>
            <a:endParaRPr lang="cs-CZ" sz="2400" dirty="0"/>
          </a:p>
          <a:p>
            <a:pPr marL="0" indent="0">
              <a:buNone/>
            </a:pPr>
            <a:endParaRPr lang="cs-CZ" sz="2000" b="1" dirty="0"/>
          </a:p>
          <a:p>
            <a:pPr marL="0" indent="0">
              <a:buNone/>
            </a:pPr>
            <a:endParaRPr lang="cs-CZ" sz="2000" b="1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ADB2747-E442-5F2E-7887-F657586F9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2231" y="571586"/>
            <a:ext cx="980168" cy="122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265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6F093-89EE-EB53-11DE-DCDA99F00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F34B59-CE73-E0AD-3A91-A07EC723E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117" y="571586"/>
            <a:ext cx="8668064" cy="1482427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</a:rPr>
              <a:t>5) </a:t>
            </a:r>
            <a:r>
              <a:rPr lang="cs-CZ" dirty="0"/>
              <a:t>Dar Mysliveckému sdružení   Dobřejovice, z. s.</a:t>
            </a:r>
            <a:br>
              <a:rPr lang="cs-CZ" dirty="0"/>
            </a:br>
            <a:r>
              <a:rPr lang="cs-CZ" dirty="0"/>
              <a:t>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7FB1046-E418-2110-0F45-8405BFE97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2231" y="571586"/>
            <a:ext cx="980168" cy="122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55E18A80-30E8-056F-B036-8EABD3FC4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6847" y="6030424"/>
            <a:ext cx="3459616" cy="5119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>
                <a:solidFill>
                  <a:schemeClr val="bg1"/>
                </a:solidFill>
              </a:rPr>
              <a:t>Stav kolem roku 2050</a:t>
            </a:r>
          </a:p>
          <a:p>
            <a:endParaRPr lang="cs-CZ" sz="2400" dirty="0"/>
          </a:p>
          <a:p>
            <a:pPr marL="0" indent="0">
              <a:buNone/>
            </a:pPr>
            <a:endParaRPr lang="cs-CZ" sz="2400" b="1" dirty="0"/>
          </a:p>
          <a:p>
            <a:pPr marL="0" indent="0">
              <a:buNone/>
            </a:pPr>
            <a:endParaRPr lang="cs-CZ" sz="2400" b="1" dirty="0"/>
          </a:p>
          <a:p>
            <a:endParaRPr lang="cs-CZ" sz="2400" dirty="0"/>
          </a:p>
          <a:p>
            <a:pPr marL="0" indent="0">
              <a:buNone/>
            </a:pPr>
            <a:endParaRPr lang="cs-CZ" sz="2000" b="1" dirty="0"/>
          </a:p>
          <a:p>
            <a:pPr marL="0" indent="0">
              <a:buNone/>
            </a:pPr>
            <a:endParaRPr lang="cs-CZ" sz="2000" b="1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AF8FD12E-F619-ED4F-BBB0-58BFC40AAB3B}"/>
              </a:ext>
            </a:extLst>
          </p:cNvPr>
          <p:cNvSpPr txBox="1"/>
          <p:nvPr/>
        </p:nvSpPr>
        <p:spPr>
          <a:xfrm>
            <a:off x="495741" y="2474893"/>
            <a:ext cx="560025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dirty="0"/>
              <a:t>Jako minulý rok jsme byli požádáni o příspěvek na léky pro zvířátka ve výši 10 000,- Kč (viz. obr. jelen evropský).</a:t>
            </a:r>
            <a:br>
              <a:rPr lang="cs-CZ" sz="2800" dirty="0"/>
            </a:br>
            <a:endParaRPr lang="cs-CZ" sz="2800" dirty="0"/>
          </a:p>
        </p:txBody>
      </p:sp>
      <p:pic>
        <p:nvPicPr>
          <p:cNvPr id="3" name="Obrázek 2" descr="Fotografie „Jelen evropský (Cervus elaphus), nově jelen lesní ...">
            <a:extLst>
              <a:ext uri="{FF2B5EF4-FFF2-40B4-BE49-F238E27FC236}">
                <a16:creationId xmlns:a16="http://schemas.microsoft.com/office/drawing/2014/main" id="{08E5C786-0EBC-BAD0-DE98-873FF13B92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474893"/>
            <a:ext cx="5545961" cy="369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79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E7357-4257-4075-B65B-A1380375C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9014ED-0DE6-ACB9-9935-C6FC4AA70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702" y="1337187"/>
            <a:ext cx="11206343" cy="1297858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</a:rPr>
              <a:t>6) </a:t>
            </a:r>
            <a:r>
              <a:rPr lang="cs-CZ" dirty="0"/>
              <a:t>Uzavření kupní smlouvy </a:t>
            </a:r>
            <a:br>
              <a:rPr lang="cs-CZ" dirty="0"/>
            </a:br>
            <a:r>
              <a:rPr lang="cs-CZ" dirty="0"/>
              <a:t>odkup pozemku č.  500/3 ulice </a:t>
            </a:r>
            <a:r>
              <a:rPr lang="cs-CZ" dirty="0" err="1"/>
              <a:t>Huntovická</a:t>
            </a:r>
            <a:r>
              <a:rPr lang="cs-CZ" dirty="0"/>
              <a:t> Chomutovice od Agro Jesenice</a:t>
            </a:r>
            <a:br>
              <a:rPr lang="cs-CZ" dirty="0"/>
            </a:br>
            <a:endParaRPr lang="cs-CZ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C2824E2-8070-41B1-D2E7-F569FEBF0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2231" y="571586"/>
            <a:ext cx="980168" cy="122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E1E73D3F-DC56-9CBA-41E4-1B61D302CAE6}"/>
              </a:ext>
            </a:extLst>
          </p:cNvPr>
          <p:cNvSpPr txBox="1">
            <a:spLocks/>
          </p:cNvSpPr>
          <p:nvPr/>
        </p:nvSpPr>
        <p:spPr>
          <a:xfrm>
            <a:off x="699305" y="2755766"/>
            <a:ext cx="10234165" cy="36768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/>
              <a:t>    </a:t>
            </a:r>
            <a:br>
              <a:rPr lang="cs-CZ" dirty="0"/>
            </a:br>
            <a:r>
              <a:rPr lang="cs-CZ" dirty="0"/>
              <a:t>  </a:t>
            </a:r>
            <a:br>
              <a:rPr lang="cs-CZ" dirty="0"/>
            </a:br>
            <a:endParaRPr lang="cs-CZ" sz="29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Jedná se odkup části komunikace v katastru obce (až ke kompostu) za celkovou částku 233.541,- Kč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parcelním číslem 500/3, druh pozemku ostatní plocha (ostatní komunikace) o výměře 2 359 m2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3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cs-CZ" sz="29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2895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26D33-A582-C5F0-6EC7-5D5B02295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68E78B-80C5-DE51-3C5C-9B812E8A7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311483"/>
            <a:ext cx="8911713" cy="1080230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</a:rPr>
              <a:t>7) </a:t>
            </a:r>
            <a:r>
              <a:rPr lang="cs-CZ" dirty="0"/>
              <a:t>Uzavření darovací smlouvy pozemek č. 500/1 ulice </a:t>
            </a:r>
            <a:r>
              <a:rPr lang="cs-CZ" dirty="0" err="1"/>
              <a:t>Huntovická</a:t>
            </a:r>
            <a:r>
              <a:rPr lang="cs-CZ" dirty="0"/>
              <a:t>, Chomutovice </a:t>
            </a:r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C00AC6E-260A-641A-27CE-0F340BDE3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2231" y="571586"/>
            <a:ext cx="980168" cy="122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63224CC6-24C9-B71C-7328-FCFEDB3E4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1" y="2177772"/>
            <a:ext cx="11297771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cs-CZ" altLang="cs-CZ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Jedná se o bezplatný převod ze Středočeského kraje dle záměru zastupitelstva z r. 2023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Účetní hodnota daru činí celkem 90.531 Kč o výměře 3 993 m2  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altLang="cs-CZ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49CCBA7-9EC9-37D0-7A1D-241CA96DC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114" y="5596116"/>
            <a:ext cx="11297771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cs-CZ" altLang="cs-CZ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Tot</a:t>
            </a:r>
            <a:r>
              <a:rPr lang="cs-CZ" altLang="cs-CZ" sz="2800" dirty="0">
                <a:solidFill>
                  <a:srgbClr val="FF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 je obrovský úspěch pro obec a skvělá zpráva pro obyvatele </a:t>
            </a:r>
            <a:r>
              <a:rPr lang="cs-CZ" altLang="cs-CZ" sz="2800" dirty="0" err="1">
                <a:solidFill>
                  <a:srgbClr val="FF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Chomutovic</a:t>
            </a:r>
            <a:r>
              <a:rPr lang="cs-CZ" altLang="cs-CZ" sz="2800" dirty="0">
                <a:solidFill>
                  <a:srgbClr val="FF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!</a:t>
            </a:r>
            <a:endParaRPr lang="cs-CZ" altLang="cs-CZ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altLang="cs-CZ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905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75D72-325E-2612-D63D-57363AC4C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A499CE-E0D6-E4A6-C05F-53FCB76BA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" y="311482"/>
            <a:ext cx="9747454" cy="2205575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</a:rPr>
              <a:t>8) </a:t>
            </a:r>
            <a:r>
              <a:rPr lang="cs-CZ" dirty="0"/>
              <a:t>Převzetí Lokalita Pod Skalkou </a:t>
            </a:r>
            <a:br>
              <a:rPr lang="cs-CZ" dirty="0"/>
            </a:br>
            <a:endParaRPr lang="cs-CZ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B3A199F-FD8B-AD25-50C5-FFC7B8ED3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2231" y="571586"/>
            <a:ext cx="980168" cy="122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9E057B9-9DA0-D7D6-9242-338DC1F97438}"/>
              </a:ext>
            </a:extLst>
          </p:cNvPr>
          <p:cNvSpPr txBox="1"/>
          <p:nvPr/>
        </p:nvSpPr>
        <p:spPr>
          <a:xfrm>
            <a:off x="915125" y="2153265"/>
            <a:ext cx="711189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Od 1. října 2026 bude mít obec plnou kontrolu nad touto lokalitou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Obyvatelé si sami přispěli na nutné stavební úpravy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Obec plánuje výměnu VO za nové LED osvětlení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2D17AF3-E15C-842F-C8B2-0D946457B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022" y="2153265"/>
            <a:ext cx="3717561" cy="439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483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454ED-9F7B-5366-B2EA-1C16361B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480E46-1ABF-4F11-EAC7-F1C4787CE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" y="311482"/>
            <a:ext cx="9747454" cy="2923331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</a:rPr>
              <a:t>9) </a:t>
            </a:r>
            <a:r>
              <a:rPr lang="cs-CZ" dirty="0"/>
              <a:t>Částečné výpovědi pachtů (AGRO Jesenice, p. Prokopius, p. Vaništa)</a:t>
            </a:r>
            <a:br>
              <a:rPr lang="cs-CZ" dirty="0"/>
            </a:br>
            <a:endParaRPr lang="cs-CZ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FA50C08-EA1C-77BC-CA36-1B7BFCAB8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2231" y="571586"/>
            <a:ext cx="980168" cy="122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3D30BF66-0B48-E507-2C8F-E713333AA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1" y="3171849"/>
            <a:ext cx="11297771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cs-CZ" altLang="cs-CZ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Výpovědi pachtů k 30.9.2026 z důvodu obnovování stezek v katastru obce (viz. Zpravodaj 6/2026)</a:t>
            </a:r>
            <a:endParaRPr lang="cs-CZ" altLang="cs-CZ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altLang="cs-CZ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cs-CZ" altLang="cs-CZ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309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4F007-04B0-2B81-892B-82B7A30F7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E1C77E-A82F-1C0D-D9BC-0B08FE4A7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311483"/>
            <a:ext cx="10744199" cy="1080230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</a:rPr>
              <a:t>10) </a:t>
            </a:r>
            <a:r>
              <a:rPr lang="cs-CZ" dirty="0"/>
              <a:t>Uzavření Dodatku č. 1 Ke smlouvě o dílo Popovičky – Parkování Na Stádlech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4FFB2A0-BCAA-B33E-9800-5A925F5A7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2231" y="571586"/>
            <a:ext cx="980168" cy="122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144F6A0E-BB01-575A-113B-356A9743F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113" y="3607704"/>
            <a:ext cx="1129777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altLang="cs-CZ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altLang="cs-CZ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A590D2D-F2F2-239A-FE66-FB07B955B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5985" y="2055680"/>
            <a:ext cx="2628899" cy="4490837"/>
          </a:xfrm>
          <a:prstGeom prst="rect">
            <a:avLst/>
          </a:prstGeom>
        </p:spPr>
      </p:pic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4EC5D0AB-727C-3092-97B2-D40F863EB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384544"/>
              </p:ext>
            </p:extLst>
          </p:nvPr>
        </p:nvGraphicFramePr>
        <p:xfrm>
          <a:off x="609601" y="2055680"/>
          <a:ext cx="8259096" cy="35683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80586">
                  <a:extLst>
                    <a:ext uri="{9D8B030D-6E8A-4147-A177-3AD203B41FA5}">
                      <a16:colId xmlns:a16="http://schemas.microsoft.com/office/drawing/2014/main" val="3284289934"/>
                    </a:ext>
                  </a:extLst>
                </a:gridCol>
                <a:gridCol w="2278510">
                  <a:extLst>
                    <a:ext uri="{9D8B030D-6E8A-4147-A177-3AD203B41FA5}">
                      <a16:colId xmlns:a16="http://schemas.microsoft.com/office/drawing/2014/main" val="3997250589"/>
                    </a:ext>
                  </a:extLst>
                </a:gridCol>
              </a:tblGrid>
              <a:tr h="396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dirty="0" err="1">
                          <a:effectLst/>
                        </a:rPr>
                        <a:t>Rekapitulace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dirty="0" err="1">
                          <a:effectLst/>
                        </a:rPr>
                        <a:t>Částka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955576"/>
                  </a:ext>
                </a:extLst>
              </a:tr>
              <a:tr h="396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dirty="0" err="1">
                          <a:effectLst/>
                        </a:rPr>
                        <a:t>Původní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rozpočet</a:t>
                      </a:r>
                      <a:r>
                        <a:rPr lang="en-US" sz="1800" dirty="0">
                          <a:effectLst/>
                        </a:rPr>
                        <a:t> SO 101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dirty="0">
                          <a:effectLst/>
                        </a:rPr>
                        <a:t>414 132,17 </a:t>
                      </a:r>
                      <a:r>
                        <a:rPr lang="en-US" sz="1800" dirty="0" err="1">
                          <a:effectLst/>
                        </a:rPr>
                        <a:t>Kč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485398"/>
                  </a:ext>
                </a:extLst>
              </a:tr>
              <a:tr h="396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800" dirty="0" err="1">
                          <a:effectLst/>
                        </a:rPr>
                        <a:t>Úpravy</a:t>
                      </a:r>
                      <a:r>
                        <a:rPr lang="pl-PL" sz="1800" dirty="0">
                          <a:effectLst/>
                        </a:rPr>
                        <a:t> SO 101 podle </a:t>
                      </a:r>
                      <a:r>
                        <a:rPr lang="pl-PL" sz="1800" dirty="0" err="1">
                          <a:effectLst/>
                        </a:rPr>
                        <a:t>skutečných</a:t>
                      </a:r>
                      <a:r>
                        <a:rPr lang="pl-PL" sz="1800" dirty="0">
                          <a:effectLst/>
                        </a:rPr>
                        <a:t> </a:t>
                      </a:r>
                      <a:r>
                        <a:rPr lang="pl-PL" sz="1800" dirty="0" err="1">
                          <a:effectLst/>
                        </a:rPr>
                        <a:t>výměr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-31 645,10 Kč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215041"/>
                  </a:ext>
                </a:extLst>
              </a:tr>
              <a:tr h="396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800" dirty="0">
                          <a:effectLst/>
                        </a:rPr>
                        <a:t>SO 101 po </a:t>
                      </a:r>
                      <a:r>
                        <a:rPr lang="pl-PL" sz="1800" dirty="0" err="1">
                          <a:effectLst/>
                        </a:rPr>
                        <a:t>úpravě</a:t>
                      </a:r>
                      <a:r>
                        <a:rPr lang="pl-PL" sz="1800" dirty="0">
                          <a:effectLst/>
                        </a:rPr>
                        <a:t> podle </a:t>
                      </a:r>
                      <a:r>
                        <a:rPr lang="pl-PL" sz="1800" dirty="0" err="1">
                          <a:effectLst/>
                        </a:rPr>
                        <a:t>skutečnosti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387 152,82 Kč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486441"/>
                  </a:ext>
                </a:extLst>
              </a:tr>
              <a:tr h="396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dirty="0" err="1">
                          <a:effectLst/>
                        </a:rPr>
                        <a:t>Původní</a:t>
                      </a:r>
                      <a:r>
                        <a:rPr lang="en-US" sz="1800" dirty="0">
                          <a:effectLst/>
                        </a:rPr>
                        <a:t> VRN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dirty="0">
                          <a:effectLst/>
                        </a:rPr>
                        <a:t>38 100,00 </a:t>
                      </a:r>
                      <a:r>
                        <a:rPr lang="en-US" sz="1800" dirty="0" err="1">
                          <a:effectLst/>
                        </a:rPr>
                        <a:t>Kč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843612"/>
                  </a:ext>
                </a:extLst>
              </a:tr>
              <a:tr h="396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Vícepráce k odsouhlasení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91 498,43 Kč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650049"/>
                  </a:ext>
                </a:extLst>
              </a:tr>
              <a:tr h="396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800" dirty="0">
                          <a:effectLst/>
                        </a:rPr>
                        <a:t>NÁVRH FAKTURACE CELKEM BEZ DPH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512 085,5 Kč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382930"/>
                  </a:ext>
                </a:extLst>
              </a:tr>
              <a:tr h="396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DPH 21 %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107 537,96 Kč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927418"/>
                  </a:ext>
                </a:extLst>
              </a:tr>
              <a:tr h="3964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800" dirty="0">
                          <a:effectLst/>
                        </a:rPr>
                        <a:t>NÁVRH FAKTURACE CELKEM VČ. DPH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dirty="0">
                          <a:effectLst/>
                        </a:rPr>
                        <a:t>619 623,50 </a:t>
                      </a:r>
                      <a:r>
                        <a:rPr lang="en-US" sz="1800" dirty="0" err="1">
                          <a:effectLst/>
                        </a:rPr>
                        <a:t>Kč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28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6521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576C-419A-648D-E1E8-077DF11C1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F70796-463F-F061-D981-2DED3BAC0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6"/>
            <a:ext cx="10744199" cy="1080230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</a:rPr>
              <a:t>11) </a:t>
            </a:r>
            <a:r>
              <a:rPr lang="cs-CZ" dirty="0"/>
              <a:t>Uzavření Dodatku č. 1 Ke smlouvě o dílo – Zklidnění dopravy v ulici Na Stádlech, Popovičky </a:t>
            </a:r>
            <a:br>
              <a:rPr lang="cs-CZ" dirty="0"/>
            </a:br>
            <a:r>
              <a:rPr lang="cs-CZ" dirty="0"/>
              <a:t>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5BA3D98-BB65-62BD-0214-842D9AFD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63716" y="571585"/>
            <a:ext cx="980168" cy="122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8C2B77DA-B696-E291-3B66-5B0559584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0283" y="3296545"/>
            <a:ext cx="3742945" cy="3127404"/>
          </a:xfrm>
          <a:prstGeom prst="rect">
            <a:avLst/>
          </a:prstGeom>
        </p:spPr>
      </p:pic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F34ECFBE-57A8-7288-7092-B569B21604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868534"/>
              </p:ext>
            </p:extLst>
          </p:nvPr>
        </p:nvGraphicFramePr>
        <p:xfrm>
          <a:off x="838200" y="1633218"/>
          <a:ext cx="9590604" cy="1482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188">
                  <a:extLst>
                    <a:ext uri="{9D8B030D-6E8A-4147-A177-3AD203B41FA5}">
                      <a16:colId xmlns:a16="http://schemas.microsoft.com/office/drawing/2014/main" val="412600421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2371892878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1786018014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1750120128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1585258462"/>
                    </a:ext>
                  </a:extLst>
                </a:gridCol>
                <a:gridCol w="194643">
                  <a:extLst>
                    <a:ext uri="{9D8B030D-6E8A-4147-A177-3AD203B41FA5}">
                      <a16:colId xmlns:a16="http://schemas.microsoft.com/office/drawing/2014/main" val="4045597028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1729614310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1370486155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2294639095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405122392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432944787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3737162740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1627271732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1278739262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3514872566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330991402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775559671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3596021412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3444340571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1774115081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3936612817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1913067704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1775837282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148904003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610139604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746280557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1755715443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2832905511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1126208107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323446191"/>
                    </a:ext>
                  </a:extLst>
                </a:gridCol>
                <a:gridCol w="159254">
                  <a:extLst>
                    <a:ext uri="{9D8B030D-6E8A-4147-A177-3AD203B41FA5}">
                      <a16:colId xmlns:a16="http://schemas.microsoft.com/office/drawing/2014/main" val="2517025121"/>
                    </a:ext>
                  </a:extLst>
                </a:gridCol>
                <a:gridCol w="191104">
                  <a:extLst>
                    <a:ext uri="{9D8B030D-6E8A-4147-A177-3AD203B41FA5}">
                      <a16:colId xmlns:a16="http://schemas.microsoft.com/office/drawing/2014/main" val="3191294148"/>
                    </a:ext>
                  </a:extLst>
                </a:gridCol>
                <a:gridCol w="1889805">
                  <a:extLst>
                    <a:ext uri="{9D8B030D-6E8A-4147-A177-3AD203B41FA5}">
                      <a16:colId xmlns:a16="http://schemas.microsoft.com/office/drawing/2014/main" val="3331394609"/>
                    </a:ext>
                  </a:extLst>
                </a:gridCol>
                <a:gridCol w="148636">
                  <a:extLst>
                    <a:ext uri="{9D8B030D-6E8A-4147-A177-3AD203B41FA5}">
                      <a16:colId xmlns:a16="http://schemas.microsoft.com/office/drawing/2014/main" val="2014749070"/>
                    </a:ext>
                  </a:extLst>
                </a:gridCol>
                <a:gridCol w="148636">
                  <a:extLst>
                    <a:ext uri="{9D8B030D-6E8A-4147-A177-3AD203B41FA5}">
                      <a16:colId xmlns:a16="http://schemas.microsoft.com/office/drawing/2014/main" val="4023003249"/>
                    </a:ext>
                  </a:extLst>
                </a:gridCol>
                <a:gridCol w="488376">
                  <a:extLst>
                    <a:ext uri="{9D8B030D-6E8A-4147-A177-3AD203B41FA5}">
                      <a16:colId xmlns:a16="http://schemas.microsoft.com/office/drawing/2014/main" val="4089454934"/>
                    </a:ext>
                  </a:extLst>
                </a:gridCol>
                <a:gridCol w="191104">
                  <a:extLst>
                    <a:ext uri="{9D8B030D-6E8A-4147-A177-3AD203B41FA5}">
                      <a16:colId xmlns:a16="http://schemas.microsoft.com/office/drawing/2014/main" val="2911797283"/>
                    </a:ext>
                  </a:extLst>
                </a:gridCol>
                <a:gridCol w="785649">
                  <a:extLst>
                    <a:ext uri="{9D8B030D-6E8A-4147-A177-3AD203B41FA5}">
                      <a16:colId xmlns:a16="http://schemas.microsoft.com/office/drawing/2014/main" val="2122832359"/>
                    </a:ext>
                  </a:extLst>
                </a:gridCol>
                <a:gridCol w="445909">
                  <a:extLst>
                    <a:ext uri="{9D8B030D-6E8A-4147-A177-3AD203B41FA5}">
                      <a16:colId xmlns:a16="http://schemas.microsoft.com/office/drawing/2014/main" val="1676444006"/>
                    </a:ext>
                  </a:extLst>
                </a:gridCol>
                <a:gridCol w="244188">
                  <a:extLst>
                    <a:ext uri="{9D8B030D-6E8A-4147-A177-3AD203B41FA5}">
                      <a16:colId xmlns:a16="http://schemas.microsoft.com/office/drawing/2014/main" val="3977805155"/>
                    </a:ext>
                  </a:extLst>
                </a:gridCol>
              </a:tblGrid>
              <a:tr h="569628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u="none" strike="noStrike" dirty="0">
                          <a:effectLst/>
                        </a:rPr>
                        <a:t>Kód</a:t>
                      </a:r>
                      <a:endParaRPr lang="cs-CZ" sz="1800" b="0" i="0" u="none" strike="noStrike" dirty="0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800" u="none" strike="noStrike">
                          <a:effectLst/>
                        </a:rPr>
                        <a:t> </a:t>
                      </a: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gridSpan="2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u="none" strike="noStrike">
                          <a:effectLst/>
                        </a:rPr>
                        <a:t>Popis</a:t>
                      </a: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800" u="none" strike="noStrike" dirty="0">
                          <a:effectLst/>
                        </a:rPr>
                        <a:t>Cena bez DPH [CZK]</a:t>
                      </a:r>
                      <a:endParaRPr lang="cs-CZ" sz="1800" b="0" i="0" u="none" strike="noStrike" dirty="0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u="none" strike="noStrike">
                          <a:effectLst/>
                        </a:rPr>
                        <a:t>Cena s DPH [CZK]</a:t>
                      </a: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765015"/>
                  </a:ext>
                </a:extLst>
              </a:tr>
              <a:tr h="21032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85109720"/>
                  </a:ext>
                </a:extLst>
              </a:tr>
              <a:tr h="630972">
                <a:tc gridSpan="10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800" u="none" strike="noStrike">
                          <a:effectLst/>
                        </a:rPr>
                        <a:t>Náklady z rozpočtů</a:t>
                      </a: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 dirty="0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 dirty="0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 dirty="0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 dirty="0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 dirty="0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gridSpan="7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800" u="none" strike="noStrike" dirty="0">
                          <a:effectLst/>
                        </a:rPr>
                        <a:t>-46 142,16</a:t>
                      </a:r>
                      <a:endParaRPr lang="cs-CZ" sz="1800" b="1" i="0" u="none" strike="noStrike" dirty="0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800" u="none" strike="noStrike" dirty="0">
                          <a:effectLst/>
                        </a:rPr>
                        <a:t>-55 832,01</a:t>
                      </a:r>
                      <a:endParaRPr lang="cs-CZ" sz="1800" b="1" i="0" u="none" strike="noStrike" dirty="0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326438"/>
                  </a:ext>
                </a:extLst>
              </a:tr>
            </a:tbl>
          </a:graphicData>
        </a:graphic>
      </p:graphicFrame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C49EE700-6126-3AF6-AEFB-485C56E530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715985"/>
              </p:ext>
            </p:extLst>
          </p:nvPr>
        </p:nvGraphicFramePr>
        <p:xfrm>
          <a:off x="838200" y="3742243"/>
          <a:ext cx="7264399" cy="1554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418">
                  <a:extLst>
                    <a:ext uri="{9D8B030D-6E8A-4147-A177-3AD203B41FA5}">
                      <a16:colId xmlns:a16="http://schemas.microsoft.com/office/drawing/2014/main" val="1130549177"/>
                    </a:ext>
                  </a:extLst>
                </a:gridCol>
                <a:gridCol w="1030005">
                  <a:extLst>
                    <a:ext uri="{9D8B030D-6E8A-4147-A177-3AD203B41FA5}">
                      <a16:colId xmlns:a16="http://schemas.microsoft.com/office/drawing/2014/main" val="3277083948"/>
                    </a:ext>
                  </a:extLst>
                </a:gridCol>
                <a:gridCol w="2446263">
                  <a:extLst>
                    <a:ext uri="{9D8B030D-6E8A-4147-A177-3AD203B41FA5}">
                      <a16:colId xmlns:a16="http://schemas.microsoft.com/office/drawing/2014/main" val="2452278717"/>
                    </a:ext>
                  </a:extLst>
                </a:gridCol>
                <a:gridCol w="443475">
                  <a:extLst>
                    <a:ext uri="{9D8B030D-6E8A-4147-A177-3AD203B41FA5}">
                      <a16:colId xmlns:a16="http://schemas.microsoft.com/office/drawing/2014/main" val="431816752"/>
                    </a:ext>
                  </a:extLst>
                </a:gridCol>
                <a:gridCol w="844032">
                  <a:extLst>
                    <a:ext uri="{9D8B030D-6E8A-4147-A177-3AD203B41FA5}">
                      <a16:colId xmlns:a16="http://schemas.microsoft.com/office/drawing/2014/main" val="1197131523"/>
                    </a:ext>
                  </a:extLst>
                </a:gridCol>
                <a:gridCol w="958477">
                  <a:extLst>
                    <a:ext uri="{9D8B030D-6E8A-4147-A177-3AD203B41FA5}">
                      <a16:colId xmlns:a16="http://schemas.microsoft.com/office/drawing/2014/main" val="36850985"/>
                    </a:ext>
                  </a:extLst>
                </a:gridCol>
                <a:gridCol w="1344729">
                  <a:extLst>
                    <a:ext uri="{9D8B030D-6E8A-4147-A177-3AD203B41FA5}">
                      <a16:colId xmlns:a16="http://schemas.microsoft.com/office/drawing/2014/main" val="2281585662"/>
                    </a:ext>
                  </a:extLst>
                </a:gridCol>
              </a:tblGrid>
              <a:tr h="289560">
                <a:tc grid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Náklady ze soupisu prací</a:t>
                      </a:r>
                      <a:endParaRPr lang="cs-CZ" sz="1200" b="1" i="0" u="none" strike="noStrike">
                        <a:solidFill>
                          <a:srgbClr val="80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800" b="0" i="0" u="none" strike="noStrike"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-46 142,16</a:t>
                      </a:r>
                      <a:endParaRPr lang="cs-CZ" sz="1200" b="1" i="0" u="none" strike="noStrike">
                        <a:solidFill>
                          <a:srgbClr val="960000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61063993"/>
                  </a:ext>
                </a:extLst>
              </a:tr>
              <a:tr h="31623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0 - Všeobecné konstrukce a práce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-15 408,00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26000811"/>
                  </a:ext>
                </a:extLst>
              </a:tr>
              <a:tr h="31623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1 - Zemní práce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-44 433,69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76955835"/>
                  </a:ext>
                </a:extLst>
              </a:tr>
              <a:tr h="31623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9 - Ostatní konstrukce a práce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8 071,01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14684956"/>
                  </a:ext>
                </a:extLst>
              </a:tr>
              <a:tr h="31623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HSV - Práce a dodávky HSV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0" i="0" u="none" strike="noStrike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u="none" strike="noStrike" dirty="0">
                          <a:effectLst/>
                        </a:rPr>
                        <a:t>5 628,52</a:t>
                      </a:r>
                      <a:endParaRPr lang="cs-CZ" sz="1200" b="0" i="0" u="none" strike="noStrike" dirty="0">
                        <a:solidFill>
                          <a:srgbClr val="003366"/>
                        </a:solidFill>
                        <a:effectLst/>
                        <a:latin typeface="Arial CE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07026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663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3FB3E-4DCD-0259-9E41-D9C13BD83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BD0490-F28D-E0A4-722A-E790E9FBC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01" y="337469"/>
            <a:ext cx="10744199" cy="1080230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</a:rPr>
              <a:t>12) </a:t>
            </a:r>
            <a:r>
              <a:rPr lang="cs-CZ" dirty="0"/>
              <a:t>Uzavření Dodatku č. 1 Ke smlouvě o dílo – Doplnění krajnice v ulici Ke Kostelu, Popovičky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2B3196B-CB11-E56A-0F70-2FEBB0F46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2231" y="571586"/>
            <a:ext cx="980168" cy="122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932883FE-26F7-36CC-F24A-B9AEFF0773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775701"/>
              </p:ext>
            </p:extLst>
          </p:nvPr>
        </p:nvGraphicFramePr>
        <p:xfrm>
          <a:off x="811265" y="2361234"/>
          <a:ext cx="10350835" cy="36344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7151">
                  <a:extLst>
                    <a:ext uri="{9D8B030D-6E8A-4147-A177-3AD203B41FA5}">
                      <a16:colId xmlns:a16="http://schemas.microsoft.com/office/drawing/2014/main" val="1845688931"/>
                    </a:ext>
                  </a:extLst>
                </a:gridCol>
                <a:gridCol w="3598223">
                  <a:extLst>
                    <a:ext uri="{9D8B030D-6E8A-4147-A177-3AD203B41FA5}">
                      <a16:colId xmlns:a16="http://schemas.microsoft.com/office/drawing/2014/main" val="924563474"/>
                    </a:ext>
                  </a:extLst>
                </a:gridCol>
                <a:gridCol w="1886293">
                  <a:extLst>
                    <a:ext uri="{9D8B030D-6E8A-4147-A177-3AD203B41FA5}">
                      <a16:colId xmlns:a16="http://schemas.microsoft.com/office/drawing/2014/main" val="4286923964"/>
                    </a:ext>
                  </a:extLst>
                </a:gridCol>
                <a:gridCol w="2219168">
                  <a:extLst>
                    <a:ext uri="{9D8B030D-6E8A-4147-A177-3AD203B41FA5}">
                      <a16:colId xmlns:a16="http://schemas.microsoft.com/office/drawing/2014/main" val="3433300833"/>
                    </a:ext>
                  </a:extLst>
                </a:gridCol>
              </a:tblGrid>
              <a:tr h="4543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600" u="none" strike="noStrike" dirty="0">
                          <a:effectLst/>
                        </a:rPr>
                        <a:t>Položka rekapitulace</a:t>
                      </a:r>
                      <a:endParaRPr lang="cs-CZ" sz="1600" b="1" i="0" u="none" strike="noStrike" dirty="0">
                        <a:solidFill>
                          <a:srgbClr val="26262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Bez DPH</a:t>
                      </a:r>
                      <a:endParaRPr lang="cs-CZ" sz="1600" b="1" i="0" u="none" strike="noStrike">
                        <a:solidFill>
                          <a:srgbClr val="26262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DPH 21 %</a:t>
                      </a:r>
                      <a:endParaRPr lang="cs-CZ" sz="1600" b="1" i="0" u="none" strike="noStrike">
                        <a:solidFill>
                          <a:srgbClr val="26262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Včetně DPH</a:t>
                      </a:r>
                      <a:endParaRPr lang="cs-CZ" sz="1600" b="1" i="0" u="none" strike="noStrike">
                        <a:solidFill>
                          <a:srgbClr val="26262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09030527"/>
                  </a:ext>
                </a:extLst>
              </a:tr>
              <a:tr h="45430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Původní cena díla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677 416,24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142 257,41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819 673,65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31135344"/>
                  </a:ext>
                </a:extLst>
              </a:tr>
              <a:tr h="45430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u="none" strike="noStrike" dirty="0">
                          <a:effectLst/>
                        </a:rPr>
                        <a:t>Méněpráce</a:t>
                      </a:r>
                      <a:endParaRPr lang="cs-CZ" sz="16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-227 957,50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-47 871,08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-275 828,58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2225857"/>
                  </a:ext>
                </a:extLst>
              </a:tr>
              <a:tr h="45430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u="none" strike="noStrike" dirty="0">
                          <a:effectLst/>
                        </a:rPr>
                        <a:t>Vícepráce - výchozí ocenění</a:t>
                      </a:r>
                      <a:endParaRPr lang="cs-CZ" sz="16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355 146,34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74 580,73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429 727,07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1675726"/>
                  </a:ext>
                </a:extLst>
              </a:tr>
              <a:tr h="45430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Dohodnuté navýšení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50 000,00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10 500,00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60 500,00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86326135"/>
                  </a:ext>
                </a:extLst>
              </a:tr>
              <a:tr h="45430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u="none" strike="noStrike" dirty="0">
                          <a:effectLst/>
                        </a:rPr>
                        <a:t>Vícepráce celkem</a:t>
                      </a:r>
                      <a:endParaRPr lang="cs-CZ" sz="16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405 146,34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85 080,73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490 227,07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92471025"/>
                  </a:ext>
                </a:extLst>
              </a:tr>
              <a:tr h="45430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u="none" strike="noStrike" dirty="0">
                          <a:effectLst/>
                        </a:rPr>
                        <a:t>Celková změna</a:t>
                      </a:r>
                      <a:endParaRPr lang="cs-CZ" sz="16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177 188,84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37 209,66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>
                          <a:effectLst/>
                        </a:rPr>
                        <a:t>214 398,50 Kč</a:t>
                      </a:r>
                      <a:endParaRPr lang="cs-CZ" sz="16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71369201"/>
                  </a:ext>
                </a:extLst>
              </a:tr>
              <a:tr h="45430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600" u="none" strike="noStrike" dirty="0">
                          <a:effectLst/>
                        </a:rPr>
                        <a:t>Nová cena díla</a:t>
                      </a:r>
                      <a:endParaRPr lang="cs-CZ" sz="16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 dirty="0">
                          <a:effectLst/>
                        </a:rPr>
                        <a:t>854 605,08 Kč</a:t>
                      </a:r>
                      <a:endParaRPr lang="cs-CZ" sz="16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 dirty="0">
                          <a:effectLst/>
                        </a:rPr>
                        <a:t>179 467,07 Kč</a:t>
                      </a:r>
                      <a:endParaRPr lang="cs-CZ" sz="16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600" u="none" strike="noStrike" dirty="0">
                          <a:effectLst/>
                        </a:rPr>
                        <a:t>1 034 072,15 Kč</a:t>
                      </a:r>
                      <a:endParaRPr lang="cs-CZ" sz="16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29468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0505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2F401-184E-8B85-78DE-432865B60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8D22DE-99A2-48C9-3512-234A3E55F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6"/>
            <a:ext cx="10744199" cy="1080230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</a:rPr>
              <a:t>13) </a:t>
            </a:r>
            <a:r>
              <a:rPr lang="cs-CZ" dirty="0"/>
              <a:t>Rozpočtové opatření 4/26</a:t>
            </a:r>
            <a:br>
              <a:rPr lang="cs-CZ" dirty="0"/>
            </a:br>
            <a:r>
              <a:rPr lang="cs-CZ" dirty="0"/>
              <a:t> </a:t>
            </a:r>
            <a:br>
              <a:rPr lang="cs-CZ" dirty="0"/>
            </a:br>
            <a:r>
              <a:rPr lang="cs-CZ" dirty="0"/>
              <a:t>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E55CD36-07A8-23C9-1A4E-5084C7943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2231" y="571586"/>
            <a:ext cx="980168" cy="122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A183FC4F-070A-04FF-8D43-D1720AA60E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349571"/>
              </p:ext>
            </p:extLst>
          </p:nvPr>
        </p:nvGraphicFramePr>
        <p:xfrm>
          <a:off x="481781" y="2290916"/>
          <a:ext cx="10872020" cy="3257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8493">
                  <a:extLst>
                    <a:ext uri="{9D8B030D-6E8A-4147-A177-3AD203B41FA5}">
                      <a16:colId xmlns:a16="http://schemas.microsoft.com/office/drawing/2014/main" val="4204223192"/>
                    </a:ext>
                  </a:extLst>
                </a:gridCol>
                <a:gridCol w="298493">
                  <a:extLst>
                    <a:ext uri="{9D8B030D-6E8A-4147-A177-3AD203B41FA5}">
                      <a16:colId xmlns:a16="http://schemas.microsoft.com/office/drawing/2014/main" val="499430070"/>
                    </a:ext>
                  </a:extLst>
                </a:gridCol>
                <a:gridCol w="218129">
                  <a:extLst>
                    <a:ext uri="{9D8B030D-6E8A-4147-A177-3AD203B41FA5}">
                      <a16:colId xmlns:a16="http://schemas.microsoft.com/office/drawing/2014/main" val="3834034113"/>
                    </a:ext>
                  </a:extLst>
                </a:gridCol>
                <a:gridCol w="218129">
                  <a:extLst>
                    <a:ext uri="{9D8B030D-6E8A-4147-A177-3AD203B41FA5}">
                      <a16:colId xmlns:a16="http://schemas.microsoft.com/office/drawing/2014/main" val="93589579"/>
                    </a:ext>
                  </a:extLst>
                </a:gridCol>
                <a:gridCol w="367376">
                  <a:extLst>
                    <a:ext uri="{9D8B030D-6E8A-4147-A177-3AD203B41FA5}">
                      <a16:colId xmlns:a16="http://schemas.microsoft.com/office/drawing/2014/main" val="3747420806"/>
                    </a:ext>
                  </a:extLst>
                </a:gridCol>
                <a:gridCol w="298493">
                  <a:extLst>
                    <a:ext uri="{9D8B030D-6E8A-4147-A177-3AD203B41FA5}">
                      <a16:colId xmlns:a16="http://schemas.microsoft.com/office/drawing/2014/main" val="4093455314"/>
                    </a:ext>
                  </a:extLst>
                </a:gridCol>
                <a:gridCol w="287012">
                  <a:extLst>
                    <a:ext uri="{9D8B030D-6E8A-4147-A177-3AD203B41FA5}">
                      <a16:colId xmlns:a16="http://schemas.microsoft.com/office/drawing/2014/main" val="3456905921"/>
                    </a:ext>
                  </a:extLst>
                </a:gridCol>
                <a:gridCol w="3168614">
                  <a:extLst>
                    <a:ext uri="{9D8B030D-6E8A-4147-A177-3AD203B41FA5}">
                      <a16:colId xmlns:a16="http://schemas.microsoft.com/office/drawing/2014/main" val="516539101"/>
                    </a:ext>
                  </a:extLst>
                </a:gridCol>
                <a:gridCol w="929920">
                  <a:extLst>
                    <a:ext uri="{9D8B030D-6E8A-4147-A177-3AD203B41FA5}">
                      <a16:colId xmlns:a16="http://schemas.microsoft.com/office/drawing/2014/main" val="563071961"/>
                    </a:ext>
                  </a:extLst>
                </a:gridCol>
                <a:gridCol w="952880">
                  <a:extLst>
                    <a:ext uri="{9D8B030D-6E8A-4147-A177-3AD203B41FA5}">
                      <a16:colId xmlns:a16="http://schemas.microsoft.com/office/drawing/2014/main" val="3569806222"/>
                    </a:ext>
                  </a:extLst>
                </a:gridCol>
                <a:gridCol w="3834481">
                  <a:extLst>
                    <a:ext uri="{9D8B030D-6E8A-4147-A177-3AD203B41FA5}">
                      <a16:colId xmlns:a16="http://schemas.microsoft.com/office/drawing/2014/main" val="457181437"/>
                    </a:ext>
                  </a:extLst>
                </a:gridCol>
              </a:tblGrid>
              <a:tr h="15431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 dirty="0">
                          <a:effectLst/>
                        </a:rPr>
                        <a:t> </a:t>
                      </a: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Rozpočtové opatření č. 4 ke dni 31.8.2026 - v rámci pravomoce starosty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2103345823"/>
                  </a:ext>
                </a:extLst>
              </a:tr>
              <a:tr h="1728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1530830809"/>
                  </a:ext>
                </a:extLst>
              </a:tr>
              <a:tr h="1728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 dirty="0">
                          <a:effectLst/>
                        </a:rPr>
                        <a:t>Par</a:t>
                      </a: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Pol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Nst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Zdr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UZ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Org1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Org2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Název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Příjmy upravit o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Výdaje upravit o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Poznámka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3079900869"/>
                  </a:ext>
                </a:extLst>
              </a:tr>
              <a:tr h="1728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4116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29032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2401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Ostatní neinvestiční přijaté transfery ze státního rozpočtu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  163 322,00 Kč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                -   Kč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Dorovnání dotace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4051354031"/>
                  </a:ext>
                </a:extLst>
              </a:tr>
              <a:tr h="1728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4122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00812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2601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Neinvestiční přijaté transfery od krajů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  486 000,00 Kč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                -   Kč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Dorovnání dotace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2406118811"/>
                  </a:ext>
                </a:extLst>
              </a:tr>
              <a:tr h="1728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 dirty="0">
                          <a:effectLst/>
                        </a:rPr>
                        <a:t>2212</a:t>
                      </a: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6121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Stavby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               -   Kč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   250 000,00 Kč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Dorovnání stavby silnice - krajnice u kostela, zklidnění ul. Na Stádlech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190084679"/>
                  </a:ext>
                </a:extLst>
              </a:tr>
              <a:tr h="1728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2219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6121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Stavby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               -   Kč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-  270 000,00 Kč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Přesun mezi paragrafy na silnice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3099295759"/>
                  </a:ext>
                </a:extLst>
              </a:tr>
              <a:tr h="1728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2229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5171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Opravy a udržování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               -   Kč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    20 000,00 Kč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Dorovnání výdajů na dopravní značení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3097137282"/>
                  </a:ext>
                </a:extLst>
              </a:tr>
              <a:tr h="1728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3326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 dirty="0">
                          <a:effectLst/>
                        </a:rPr>
                        <a:t>5171</a:t>
                      </a: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Opravy a udržování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               -   Kč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-  200 000,00 Kč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Přesun výdajů mezi paragrafy - fara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1907635693"/>
                  </a:ext>
                </a:extLst>
              </a:tr>
              <a:tr h="1728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3632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 dirty="0">
                          <a:effectLst/>
                        </a:rPr>
                        <a:t>6121</a:t>
                      </a: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Stavby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               -   Kč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   200 000,00 Kč 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Dorovnání výdajů na rekonstrukci fary a zahrady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1997682311"/>
                  </a:ext>
                </a:extLst>
              </a:tr>
              <a:tr h="1728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 dirty="0">
                          <a:effectLst/>
                        </a:rPr>
                        <a:t> </a:t>
                      </a: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3889672226"/>
                  </a:ext>
                </a:extLst>
              </a:tr>
              <a:tr h="1728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 dirty="0">
                          <a:effectLst/>
                        </a:rPr>
                        <a:t> </a:t>
                      </a: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  649 322,00 Kč </a:t>
                      </a:r>
                      <a:endParaRPr lang="cs-CZ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                 -   Kč </a:t>
                      </a:r>
                      <a:endParaRPr lang="cs-CZ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Rozdíl - výdaje oproti schválenému rozpočtu</a:t>
                      </a:r>
                      <a:endParaRPr lang="cs-CZ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4053702008"/>
                  </a:ext>
                </a:extLst>
              </a:tr>
              <a:tr h="1806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 dirty="0">
                          <a:effectLst/>
                        </a:rPr>
                        <a:t> </a:t>
                      </a: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 dirty="0">
                          <a:effectLst/>
                        </a:rPr>
                        <a:t> </a:t>
                      </a: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 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1953149415"/>
                  </a:ext>
                </a:extLst>
              </a:tr>
              <a:tr h="172818">
                <a:tc gridSpan="6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>
                          <a:effectLst/>
                        </a:rPr>
                        <a:t>V Popovičkách, dne 16.9.2026</a:t>
                      </a: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4274776012"/>
                  </a:ext>
                </a:extLst>
              </a:tr>
              <a:tr h="1728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2434319238"/>
                  </a:ext>
                </a:extLst>
              </a:tr>
              <a:tr h="172818">
                <a:tc gridSpan="8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 dirty="0">
                          <a:effectLst/>
                        </a:rPr>
                        <a:t>Připravila : Daniela Neubauerová účetní obce</a:t>
                      </a: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3044036418"/>
                  </a:ext>
                </a:extLst>
              </a:tr>
              <a:tr h="172818">
                <a:tc gridSpan="8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000" u="none" strike="noStrike" dirty="0">
                          <a:effectLst/>
                        </a:rPr>
                        <a:t>Schválil   : Ing. Alexander Tuháček starosta obce </a:t>
                      </a: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3823855267"/>
                  </a:ext>
                </a:extLst>
              </a:tr>
              <a:tr h="1728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62" marR="6662" marT="6662" marB="0" anchor="b"/>
                </a:tc>
                <a:extLst>
                  <a:ext uri="{0D108BD9-81ED-4DB2-BD59-A6C34878D82A}">
                    <a16:rowId xmlns:a16="http://schemas.microsoft.com/office/drawing/2014/main" val="3711533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66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B818F-FFA6-5B63-2BFE-BAF681FF6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934E49-6E27-F3CE-0B8C-2D090628C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6"/>
            <a:ext cx="10744199" cy="1080230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222222"/>
                </a:solidFill>
                <a:latin typeface="Arial" panose="020B0604020202020204" pitchFamily="34" charset="0"/>
              </a:rPr>
              <a:t>14) </a:t>
            </a:r>
            <a:r>
              <a:rPr lang="cs-CZ" dirty="0"/>
              <a:t>Diskuse</a:t>
            </a:r>
            <a:br>
              <a:rPr lang="cs-CZ" dirty="0"/>
            </a:br>
            <a:r>
              <a:rPr lang="cs-CZ" dirty="0"/>
              <a:t> </a:t>
            </a:r>
            <a:br>
              <a:rPr lang="cs-CZ" dirty="0"/>
            </a:br>
            <a:r>
              <a:rPr lang="cs-CZ" dirty="0"/>
              <a:t>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E48E372-14AF-2656-646D-356E62AA1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430" y="615314"/>
            <a:ext cx="4852370" cy="5599220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BCE71D12-73F4-5E58-EFD0-A20027774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221274"/>
            <a:ext cx="4360861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cs-CZ" altLang="cs-CZ" sz="40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Děkujeme…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cs-CZ" altLang="cs-CZ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85089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941c418-a88d-4f05-88fd-0b272d82e980}" enabled="0" method="" siteId="{c941c418-a88d-4f05-88fd-0b272d82e98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39826</TotalTime>
  <Words>1026</Words>
  <Application>Microsoft Office PowerPoint</Application>
  <PresentationFormat>Širokoúhlá obrazovka</PresentationFormat>
  <Paragraphs>293</Paragraphs>
  <Slides>15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Arial CE</vt:lpstr>
      <vt:lpstr>Calibri</vt:lpstr>
      <vt:lpstr>Motiv Office</vt:lpstr>
      <vt:lpstr>Veřejné zasedání zastupitelstva </vt:lpstr>
      <vt:lpstr>Přeji krásný večer. Budeme dodržovat jednací řád viz. Článek 11    Alexander Tuháček</vt:lpstr>
      <vt:lpstr>Návrh programu </vt:lpstr>
      <vt:lpstr>Informace pro občany I.</vt:lpstr>
      <vt:lpstr>Informace pro občany II.</vt:lpstr>
      <vt:lpstr>5) Dar Mysliveckému sdružení   Dobřejovice, z. s.  </vt:lpstr>
      <vt:lpstr>6) Uzavření kupní smlouvy  odkup pozemku č.  500/3 ulice Huntovická Chomutovice od Agro Jesenice </vt:lpstr>
      <vt:lpstr>7) Uzavření darovací smlouvy pozemek č. 500/1 ulice Huntovická, Chomutovice  </vt:lpstr>
      <vt:lpstr>8) Převzetí Lokalita Pod Skalkou  </vt:lpstr>
      <vt:lpstr>9) Částečné výpovědi pachtů (AGRO Jesenice, p. Prokopius, p. Vaništa) </vt:lpstr>
      <vt:lpstr>10) Uzavření Dodatku č. 1 Ke smlouvě o dílo Popovičky – Parkování Na Stádlech</vt:lpstr>
      <vt:lpstr>11) Uzavření Dodatku č. 1 Ke smlouvě o dílo – Zklidnění dopravy v ulici Na Stádlech, Popovičky   </vt:lpstr>
      <vt:lpstr>12) Uzavření Dodatku č. 1 Ke smlouvě o dílo – Doplnění krajnice v ulici Ke Kostelu, Popovičky</vt:lpstr>
      <vt:lpstr>13) Rozpočtové opatření 4/26    </vt:lpstr>
      <vt:lpstr>14) Diskuse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Martina Tuháčková</dc:creator>
  <cp:lastModifiedBy>Alexander Tuháček</cp:lastModifiedBy>
  <cp:revision>75</cp:revision>
  <cp:lastPrinted>2026-03-27T16:07:19Z</cp:lastPrinted>
  <dcterms:created xsi:type="dcterms:W3CDTF">2025-06-01T09:51:21Z</dcterms:created>
  <dcterms:modified xsi:type="dcterms:W3CDTF">2026-10-05T09:28:31Z</dcterms:modified>
</cp:coreProperties>
</file>